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tags/tag82.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4" r:id="rId4"/>
    <p:sldMasterId id="2147483720" r:id="rId5"/>
    <p:sldMasterId id="2147483794" r:id="rId6"/>
    <p:sldMasterId id="2147483802" r:id="rId7"/>
    <p:sldMasterId id="2147483810" r:id="rId8"/>
    <p:sldMasterId id="2147483817" r:id="rId9"/>
  </p:sldMasterIdLst>
  <p:notesMasterIdLst>
    <p:notesMasterId r:id="rId29"/>
  </p:notesMasterIdLst>
  <p:sldIdLst>
    <p:sldId id="2147483449" r:id="rId10"/>
    <p:sldId id="258" r:id="rId11"/>
    <p:sldId id="2147483455" r:id="rId12"/>
    <p:sldId id="2147476812" r:id="rId13"/>
    <p:sldId id="2147476795" r:id="rId14"/>
    <p:sldId id="2147480396" r:id="rId15"/>
    <p:sldId id="2147480377" r:id="rId16"/>
    <p:sldId id="2147480378" r:id="rId17"/>
    <p:sldId id="2147483450" r:id="rId18"/>
    <p:sldId id="2147480410" r:id="rId19"/>
    <p:sldId id="2147476818" r:id="rId20"/>
    <p:sldId id="2147483447" r:id="rId21"/>
    <p:sldId id="2147483441" r:id="rId22"/>
    <p:sldId id="2147483458" r:id="rId23"/>
    <p:sldId id="2147483460" r:id="rId24"/>
    <p:sldId id="2147483459" r:id="rId25"/>
    <p:sldId id="2147480397" r:id="rId26"/>
    <p:sldId id="2147480346" r:id="rId27"/>
    <p:sldId id="2147480394"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B892C-DB24-496E-A980-BB23DB3EF0D7}" v="2" dt="2025-01-27T18:02:28.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0" d="100"/>
          <a:sy n="80" d="100"/>
        </p:scale>
        <p:origin x="48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549254985912"/>
          <c:y val="5.7338606008351389E-2"/>
          <c:w val="0.41411460761715885"/>
          <c:h val="0.65639382684137393"/>
        </c:manualLayout>
      </c:layout>
      <c:doughnutChart>
        <c:varyColors val="1"/>
        <c:ser>
          <c:idx val="0"/>
          <c:order val="0"/>
          <c:tx>
            <c:strRef>
              <c:f>Foglio1!$B$1</c:f>
              <c:strCache>
                <c:ptCount val="1"/>
                <c:pt idx="0">
                  <c:v>Vendite</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71C-8673-C5AB9663BE02}"/>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4270-471C-8673-C5AB9663BE02}"/>
              </c:ext>
            </c:extLst>
          </c:dPt>
          <c:cat>
            <c:strRef>
              <c:f>Foglio1!$A$2:$A$3</c:f>
              <c:strCache>
                <c:ptCount val="2"/>
                <c:pt idx="0">
                  <c:v>CDP </c:v>
                </c:pt>
                <c:pt idx="1">
                  <c:v>Banche italiane e associazioni imprenditoriali</c:v>
                </c:pt>
              </c:strCache>
            </c:strRef>
          </c:cat>
          <c:val>
            <c:numRef>
              <c:f>Foglio1!$B$2:$B$3</c:f>
              <c:numCache>
                <c:formatCode>0%</c:formatCode>
                <c:ptCount val="2"/>
                <c:pt idx="0">
                  <c:v>0.76</c:v>
                </c:pt>
                <c:pt idx="1">
                  <c:v>0.24</c:v>
                </c:pt>
              </c:numCache>
            </c:numRef>
          </c:val>
          <c:extLst>
            <c:ext xmlns:c16="http://schemas.microsoft.com/office/drawing/2014/chart" uri="{C3380CC4-5D6E-409C-BE32-E72D297353CC}">
              <c16:uniqueId val="{00000004-4270-471C-8673-C5AB9663BE02}"/>
            </c:ext>
          </c:extLst>
        </c:ser>
        <c:dLbls>
          <c:showLegendKey val="0"/>
          <c:showVal val="0"/>
          <c:showCatName val="0"/>
          <c:showSerName val="0"/>
          <c:showPercent val="0"/>
          <c:showBubbleSize val="0"/>
          <c:showLeaderLines val="1"/>
        </c:dLbls>
        <c:firstSliceAng val="360"/>
        <c:holeSize val="62"/>
      </c:doughnutChart>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6AA82-1E10-4684-BEF8-579C637E645B}" type="datetimeFigureOut">
              <a:rPr lang="it-IT" smtClean="0"/>
              <a:t>27/03/2025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8EE63-F42A-4B35-BDB9-FFFA871C22B6}" type="slidenum">
              <a:rPr lang="it-IT" smtClean="0"/>
              <a:t>‹N›</a:t>
            </a:fld>
            <a:endParaRPr lang="it-IT"/>
          </a:p>
        </p:txBody>
      </p:sp>
    </p:spTree>
    <p:extLst>
      <p:ext uri="{BB962C8B-B14F-4D97-AF65-F5344CB8AC3E}">
        <p14:creationId xmlns:p14="http://schemas.microsoft.com/office/powerpoint/2010/main" val="52962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4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1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5.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5.xml"/><Relationship Id="rId1" Type="http://schemas.openxmlformats.org/officeDocument/2006/relationships/tags" Target="../tags/tag62.xml"/><Relationship Id="rId4" Type="http://schemas.openxmlformats.org/officeDocument/2006/relationships/image" Target="../media/image9.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5.xml"/><Relationship Id="rId1" Type="http://schemas.openxmlformats.org/officeDocument/2006/relationships/tags" Target="../tags/tag6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5.xml"/><Relationship Id="rId1" Type="http://schemas.openxmlformats.org/officeDocument/2006/relationships/tags" Target="../tags/tag6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5.xml"/><Relationship Id="rId1" Type="http://schemas.openxmlformats.org/officeDocument/2006/relationships/tags" Target="../tags/tag67.xml"/><Relationship Id="rId4" Type="http://schemas.openxmlformats.org/officeDocument/2006/relationships/image" Target="../media/image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5.xml"/><Relationship Id="rId1" Type="http://schemas.openxmlformats.org/officeDocument/2006/relationships/tags" Target="../tags/tag68.xml"/><Relationship Id="rId4" Type="http://schemas.openxmlformats.org/officeDocument/2006/relationships/image" Target="../media/image9.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5.xml"/><Relationship Id="rId1" Type="http://schemas.openxmlformats.org/officeDocument/2006/relationships/tags" Target="../tags/tag6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5.xml"/><Relationship Id="rId1" Type="http://schemas.openxmlformats.org/officeDocument/2006/relationships/tags" Target="../tags/tag70.xml"/><Relationship Id="rId4" Type="http://schemas.openxmlformats.org/officeDocument/2006/relationships/image" Target="../media/image9.emf"/></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oleObject" Target="../embeddings/oleObject66.bin"/></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5.xml"/><Relationship Id="rId1" Type="http://schemas.openxmlformats.org/officeDocument/2006/relationships/tags" Target="../tags/tag73.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5.xml"/><Relationship Id="rId1" Type="http://schemas.openxmlformats.org/officeDocument/2006/relationships/tags" Target="../tags/tag74.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5.xml"/><Relationship Id="rId1" Type="http://schemas.openxmlformats.org/officeDocument/2006/relationships/tags" Target="../tags/tag75.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8.emf"/><Relationship Id="rId4" Type="http://schemas.openxmlformats.org/officeDocument/2006/relationships/oleObject" Target="../embeddings/oleObject70.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5.xml"/><Relationship Id="rId1" Type="http://schemas.openxmlformats.org/officeDocument/2006/relationships/tags" Target="../tags/tag78.xml"/><Relationship Id="rId4" Type="http://schemas.openxmlformats.org/officeDocument/2006/relationships/image" Target="../media/image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5.xml"/><Relationship Id="rId1" Type="http://schemas.openxmlformats.org/officeDocument/2006/relationships/tags" Target="../tags/tag79.xml"/><Relationship Id="rId4" Type="http://schemas.openxmlformats.org/officeDocument/2006/relationships/image" Target="../media/image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5.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5.xml"/><Relationship Id="rId1" Type="http://schemas.openxmlformats.org/officeDocument/2006/relationships/tags" Target="../tags/tag8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9.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9.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9.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9.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9.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13.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9.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9.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5.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3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9.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9.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9.emf"/></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5.xml"/><Relationship Id="rId1" Type="http://schemas.openxmlformats.org/officeDocument/2006/relationships/tags" Target="../tags/tag42.xml"/><Relationship Id="rId4" Type="http://schemas.openxmlformats.org/officeDocument/2006/relationships/image" Target="../media/image9.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5.xml"/><Relationship Id="rId1" Type="http://schemas.openxmlformats.org/officeDocument/2006/relationships/tags" Target="../tags/tag43.xml"/><Relationship Id="rId4" Type="http://schemas.openxmlformats.org/officeDocument/2006/relationships/image" Target="../media/image9.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9.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9.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4.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C84990-AD6E-48EA-8822-0E75690A63B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2957D2-D52A-46C8-9833-F818689B5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522410E-64EE-4320-A1EF-4310E50A3F92}"/>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80581FF3-069C-499E-85BE-68EF1E6956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F92C26-E92F-48D3-9A26-8666ACA10D82}"/>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01284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ADFE2-97E5-4771-8A1E-5407179DF1F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60CBEB2-114C-4833-85ED-D3C30531C97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DA3583-479C-416B-A8E9-D597505F9385}"/>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5C15C11B-B13C-4C29-8261-0527ABEE03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829F3C-2BA4-4686-AB07-2A5D2A6A0F91}"/>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55718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74855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089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659227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7160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564960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89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711562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93290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41754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58017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E87B2B-FF3F-4A39-B723-926E997408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9F0DAB-2A26-4FC6-BB8B-61287DD73A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DF07D65-DCCB-4D15-A241-3D0AE306913B}"/>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049ADF62-9318-4FE6-81E0-1EC72A3A9B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BCD424-10BA-4509-81A3-75775F304E7C}"/>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57417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790537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25456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60697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63893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7130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00742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822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05469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29626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52895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01983376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040731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642835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92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9630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7735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4112029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81260148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7478453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77595693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75390139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0487856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77481609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73580814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414976118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7064534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61384580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6869173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6424492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55269558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6351313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4686992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7439422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97998" y="622745"/>
            <a:ext cx="6594309" cy="307905"/>
          </a:xfrm>
          <a:prstGeom prst="rect">
            <a:avLst/>
          </a:prstGeom>
        </p:spPr>
        <p:txBody>
          <a:bodyPr wrap="square" lIns="0" tIns="0" rIns="0" bIns="0">
            <a:spAutoFit/>
          </a:bodyPr>
          <a:lstStyle>
            <a:lvl1pPr>
              <a:defRPr sz="200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1"/>
            <a:ext cx="8534400" cy="307905"/>
          </a:xfrm>
          <a:prstGeom prst="rect">
            <a:avLst/>
          </a:prstGeom>
        </p:spPr>
        <p:txBody>
          <a:bodyPr wrap="square" lIns="0" tIns="0" rIns="0" bIns="0">
            <a:spAutoFit/>
          </a:bodyPr>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912547-FD13-44B9-B1E3-0FA50ADDF4AE}"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839288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41842217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4" name="Holder 4"/>
          <p:cNvSpPr>
            <a:spLocks noGrp="1"/>
          </p:cNvSpPr>
          <p:nvPr>
            <p:ph sz="half" idx="3"/>
          </p:nvPr>
        </p:nvSpPr>
        <p:spPr>
          <a:xfrm>
            <a:off x="627888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F402F94-DBA6-47BC-A2FC-3155296727DB}" type="datetime1">
              <a:rPr lang="en-US" smtClean="0"/>
              <a:t>3/27/2025</a:t>
            </a:fld>
            <a:endParaRPr lang="en-US"/>
          </a:p>
        </p:txBody>
      </p:sp>
      <p:sp>
        <p:nvSpPr>
          <p:cNvPr id="7" name="Holder 7"/>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425659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6EBCF2-39CE-4096-8456-79F5A0F6DB03}" type="datetime1">
              <a:rPr lang="en-US" smtClean="0"/>
              <a:t>3/27/2025</a:t>
            </a:fld>
            <a:endParaRPr lang="en-US"/>
          </a:p>
        </p:txBody>
      </p:sp>
      <p:sp>
        <p:nvSpPr>
          <p:cNvPr id="5" name="Holder 5"/>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9856401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A826450-64C4-4473-84DC-DED4CAAECCA2}" type="datetime1">
              <a:rPr lang="en-US" smtClean="0"/>
              <a:t>3/27/2025</a:t>
            </a:fld>
            <a:endParaRPr lang="en-US"/>
          </a:p>
        </p:txBody>
      </p:sp>
      <p:sp>
        <p:nvSpPr>
          <p:cNvPr id="4" name="Holder 4"/>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9813142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80485" y="1412776"/>
            <a:ext cx="5516033"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4" name="Segnaposto contenuto 3"/>
          <p:cNvSpPr>
            <a:spLocks noGrp="1"/>
          </p:cNvSpPr>
          <p:nvPr>
            <p:ph sz="half" idx="2"/>
          </p:nvPr>
        </p:nvSpPr>
        <p:spPr>
          <a:xfrm>
            <a:off x="480000" y="2052539"/>
            <a:ext cx="551651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5" name="Segnaposto testo 4"/>
          <p:cNvSpPr>
            <a:spLocks noGrp="1"/>
          </p:cNvSpPr>
          <p:nvPr>
            <p:ph type="body" sz="quarter" idx="3" hasCustomPrompt="1"/>
          </p:nvPr>
        </p:nvSpPr>
        <p:spPr>
          <a:xfrm>
            <a:off x="6193368" y="1412776"/>
            <a:ext cx="5508347"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6193368" y="2052539"/>
            <a:ext cx="550834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testo 7"/>
          <p:cNvSpPr>
            <a:spLocks noGrp="1"/>
          </p:cNvSpPr>
          <p:nvPr>
            <p:ph type="body" sz="quarter" idx="13"/>
          </p:nvPr>
        </p:nvSpPr>
        <p:spPr>
          <a:xfrm>
            <a:off x="480485" y="740702"/>
            <a:ext cx="11221231" cy="246221"/>
          </a:xfrm>
          <a:noFill/>
        </p:spPr>
        <p:txBody>
          <a:bodyPr wrap="square" rtlCol="0">
            <a:spAutoFit/>
          </a:bodyPr>
          <a:lstStyle>
            <a:lvl1pPr marL="0" indent="0">
              <a:buNone/>
              <a:defRPr lang="it-IT" sz="1600">
                <a:solidFill>
                  <a:schemeClr val="accent3"/>
                </a:solidFill>
                <a:latin typeface="Univers Condensed" panose="020B0506020202050204" pitchFamily="34" charset="0"/>
              </a:defRPr>
            </a:lvl1pPr>
            <a:lvl2pPr>
              <a:defRPr lang="it-IT" sz="2400"/>
            </a:lvl2pPr>
            <a:lvl3pPr>
              <a:defRPr lang="it-IT"/>
            </a:lvl3pPr>
            <a:lvl4pPr>
              <a:defRPr lang="it-IT" sz="2400"/>
            </a:lvl4pPr>
            <a:lvl5pPr>
              <a:defRPr lang="it-IT" sz="2400"/>
            </a:lvl5pPr>
          </a:lstStyle>
          <a:p>
            <a:pPr marL="0" lvl="0"/>
            <a:r>
              <a:rPr lang="it-IT" dirty="0"/>
              <a:t>Fare clic per modificare gli stili del testo dello schema</a:t>
            </a:r>
          </a:p>
        </p:txBody>
      </p:sp>
      <p:sp>
        <p:nvSpPr>
          <p:cNvPr id="11" name="Titolo 1"/>
          <p:cNvSpPr>
            <a:spLocks noGrp="1"/>
          </p:cNvSpPr>
          <p:nvPr>
            <p:ph type="title"/>
          </p:nvPr>
        </p:nvSpPr>
        <p:spPr>
          <a:xfrm>
            <a:off x="480000" y="229810"/>
            <a:ext cx="11221715" cy="507831"/>
          </a:xfrm>
        </p:spPr>
        <p:txBody>
          <a:bodyPr/>
          <a:lstStyle>
            <a:lvl1pPr algn="l">
              <a:defRPr/>
            </a:lvl1pPr>
          </a:lstStyle>
          <a:p>
            <a:r>
              <a:rPr lang="it-IT"/>
              <a:t>Fare clic per modificare stile</a:t>
            </a:r>
          </a:p>
        </p:txBody>
      </p:sp>
      <p:sp>
        <p:nvSpPr>
          <p:cNvPr id="14" name="Slide Number Placeholder 5">
            <a:extLst>
              <a:ext uri="{FF2B5EF4-FFF2-40B4-BE49-F238E27FC236}">
                <a16:creationId xmlns:a16="http://schemas.microsoft.com/office/drawing/2014/main" id="{B3C1B85B-1AB0-4A7C-A48B-3E7C0B5AA727}"/>
              </a:ext>
            </a:extLst>
          </p:cNvPr>
          <p:cNvSpPr>
            <a:spLocks noGrp="1"/>
          </p:cNvSpPr>
          <p:nvPr>
            <p:ph type="sldNum" sz="quarter" idx="12"/>
          </p:nvPr>
        </p:nvSpPr>
        <p:spPr>
          <a:xfrm>
            <a:off x="334433" y="6378562"/>
            <a:ext cx="1344083" cy="164212"/>
          </a:xfrm>
          <a:prstGeom prst="rect">
            <a:avLst/>
          </a:prstGeo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12EBB557-A8D1-4897-82A9-57A49BC96BC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306" y="6297859"/>
            <a:ext cx="819340" cy="367291"/>
          </a:xfrm>
          <a:prstGeom prst="rect">
            <a:avLst/>
          </a:prstGeom>
        </p:spPr>
      </p:pic>
    </p:spTree>
    <p:extLst>
      <p:ext uri="{BB962C8B-B14F-4D97-AF65-F5344CB8AC3E}">
        <p14:creationId xmlns:p14="http://schemas.microsoft.com/office/powerpoint/2010/main" val="19343793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120088041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49843622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01198423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89392387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273892214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35613399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9940389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399612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3/27/2025</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64512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028193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0158260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98316437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8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1A156-78D2-4386-86C5-A8CB38DBC6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EDCD94-7282-439B-B26D-8C459F1B20D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689D21-AF9D-422C-AB4C-0B9CDCA79899}"/>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02B32E49-046B-45DE-B830-E578BEF67F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899AAB-0BAC-48C5-B4F1-D67AF7FC3E83}"/>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6693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6924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98830819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1686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752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27/03/2025</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215109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5668499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288293955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1"/>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5" y="6297859"/>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426509291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36655084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2"/>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5"/>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5806239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CFB6D-F3FC-4639-9AD3-796DBB9F4D9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4DC83E9-0E4A-40F5-A75A-1D67CA036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EE34709-7AE0-4033-AD08-1DCB1A7C4044}"/>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BC0D3256-9962-4883-82D8-2BF0BD9283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A0A111-7499-48D7-8D81-A42610F8FF2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962964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4943258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84170684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2"/>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04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7" y="3433235"/>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2"/>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85746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2"/>
            <a:ext cx="6288075" cy="697627"/>
          </a:xfrm>
        </p:spPr>
        <p:txBody>
          <a:bodyPr/>
          <a:lstStyle>
            <a:lvl1pPr marL="0" indent="0" algn="l">
              <a:buNone/>
              <a:defRPr sz="1867">
                <a:solidFill>
                  <a:schemeClr val="accent3"/>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81633493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2649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89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27/03/2025</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3031875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214322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5212887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25F54-812C-4032-97CD-EB1DE1BAFA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D70D62-E7AB-441B-868A-142C781B47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51DB33-ED00-4B04-9B13-2D0006B7A1F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540099-1DAC-4C00-94B4-ABD387B2E4DE}"/>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6" name="Segnaposto piè di pagina 5">
            <a:extLst>
              <a:ext uri="{FF2B5EF4-FFF2-40B4-BE49-F238E27FC236}">
                <a16:creationId xmlns:a16="http://schemas.microsoft.com/office/drawing/2014/main" id="{C19F3320-E5EE-45E6-A5C3-7C03116CC9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A3B940-5070-4AE7-B395-F1BD5B80BAED}"/>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875997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8540639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302639740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01746596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2163227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75337462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53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07797791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88310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79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21760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5EB44-3A24-4875-8E9C-7E80FF7932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6F5705-B948-4F94-BC76-76EA8B10B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FDB2E0-E792-493B-8B75-F7C0A88A21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122922A-7038-4DBF-A5FA-94F9A01A8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90BC9F4-B764-4688-820D-6B50D9844B2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685412-3C16-4525-A360-7FB998A9CBAA}"/>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8" name="Segnaposto piè di pagina 7">
            <a:extLst>
              <a:ext uri="{FF2B5EF4-FFF2-40B4-BE49-F238E27FC236}">
                <a16:creationId xmlns:a16="http://schemas.microsoft.com/office/drawing/2014/main" id="{19802BD8-3F24-4BD4-887C-A1F20F8851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416767-B7D8-49E3-8D8F-341C0A2370C7}"/>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4552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22576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60597446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lvl1pPr>
              <a:defRPr/>
            </a:lvl1pPr>
            <a:lvl2pPr>
              <a:defRPr/>
            </a:lvl2pPr>
            <a:lvl3pPr>
              <a:defRPr/>
            </a:lvl3pPr>
            <a:lvl4pPr>
              <a:defRPr/>
            </a:lvl4pPr>
            <a:lvl5pPr>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65240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7844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321959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818016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0288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747588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122371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81025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704066-D522-43F2-9C0F-122E9654DF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B7A6DF8-CA59-4A07-B87D-56D345D52B26}"/>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4" name="Segnaposto piè di pagina 3">
            <a:extLst>
              <a:ext uri="{FF2B5EF4-FFF2-40B4-BE49-F238E27FC236}">
                <a16:creationId xmlns:a16="http://schemas.microsoft.com/office/drawing/2014/main" id="{3C44499F-DFBF-46D0-BAC7-52616A143B7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7706E7B-8400-4965-B901-81E7AD0F527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12544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224284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4494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08365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70128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74445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12771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30135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45953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29984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4520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B6BF99B-51EA-4618-AC06-4109901DE01B}"/>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3" name="Segnaposto piè di pagina 2">
            <a:extLst>
              <a:ext uri="{FF2B5EF4-FFF2-40B4-BE49-F238E27FC236}">
                <a16:creationId xmlns:a16="http://schemas.microsoft.com/office/drawing/2014/main" id="{9808E9E5-DA9C-406F-948F-2CE4A09A6EB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8007EF0-00B9-4267-9CFD-6036945E4F4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142987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17715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42927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53056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01574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8142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81263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2544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0763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71641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44819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DDB2B-1922-4524-BB56-ED43BA7BAE7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DA2C59-AD1F-4430-A462-66DEB161E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62AF84C-47A8-4D66-B36B-D9C58105D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BB5E139-6712-40D3-B1DF-B28ABF76F132}"/>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6" name="Segnaposto piè di pagina 5">
            <a:extLst>
              <a:ext uri="{FF2B5EF4-FFF2-40B4-BE49-F238E27FC236}">
                <a16:creationId xmlns:a16="http://schemas.microsoft.com/office/drawing/2014/main" id="{2F4C20A2-1E85-4845-86B0-774129B6D3E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9C7C60A-B942-4B8F-B812-7A6DE018B2CF}"/>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05112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1439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3697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77180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106678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15201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46235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47579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587773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5979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49252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3CAA4-13C5-4667-9E5B-C2531040ED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D7EEE68-F66C-4AA4-901B-B74111A98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3C1C99-1DBD-4104-84A3-CE1EB937D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C0360D-1DAE-4411-B0AB-13FB9FB87098}"/>
              </a:ext>
            </a:extLst>
          </p:cNvPr>
          <p:cNvSpPr>
            <a:spLocks noGrp="1"/>
          </p:cNvSpPr>
          <p:nvPr>
            <p:ph type="dt" sz="half" idx="10"/>
          </p:nvPr>
        </p:nvSpPr>
        <p:spPr/>
        <p:txBody>
          <a:bodyPr/>
          <a:lstStyle/>
          <a:p>
            <a:fld id="{BD593206-AE2E-4DEE-AD4B-D511B52D0597}" type="datetimeFigureOut">
              <a:rPr lang="it-IT" smtClean="0"/>
              <a:t>27/03/2025</a:t>
            </a:fld>
            <a:endParaRPr lang="it-IT"/>
          </a:p>
        </p:txBody>
      </p:sp>
      <p:sp>
        <p:nvSpPr>
          <p:cNvPr id="6" name="Segnaposto piè di pagina 5">
            <a:extLst>
              <a:ext uri="{FF2B5EF4-FFF2-40B4-BE49-F238E27FC236}">
                <a16:creationId xmlns:a16="http://schemas.microsoft.com/office/drawing/2014/main" id="{F54B5DD5-2DEF-401A-B463-62B8AFC0A5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96D920-8387-402D-9061-EDAFA9F62D46}"/>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304851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62430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45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70199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5726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4492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8298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60406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6325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512073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3781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6" Type="http://schemas.openxmlformats.org/officeDocument/2006/relationships/oleObject" Target="../embeddings/oleObject2.bin"/><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7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61" Type="http://schemas.openxmlformats.org/officeDocument/2006/relationships/slideLayout" Target="../slideLayouts/slideLayout11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77" Type="http://schemas.openxmlformats.org/officeDocument/2006/relationships/image" Target="../media/image8.emf"/><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75" Type="http://schemas.openxmlformats.org/officeDocument/2006/relationships/tags" Target="../tags/tag5.xml"/><Relationship Id="rId1" Type="http://schemas.openxmlformats.org/officeDocument/2006/relationships/slideLayout" Target="../slideLayouts/slideLayout53.xml"/><Relationship Id="rId6"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slideLayout" Target="../slideLayouts/slideLayout142.xml"/><Relationship Id="rId7" Type="http://schemas.openxmlformats.org/officeDocument/2006/relationships/theme" Target="../theme/theme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10" Type="http://schemas.openxmlformats.org/officeDocument/2006/relationships/image" Target="../media/image18.emf"/><Relationship Id="rId4" Type="http://schemas.openxmlformats.org/officeDocument/2006/relationships/slideLayout" Target="../slideLayouts/slideLayout143.xml"/><Relationship Id="rId9" Type="http://schemas.openxmlformats.org/officeDocument/2006/relationships/oleObject" Target="../embeddings/oleObject75.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A57DAF9-C9FD-471E-A0BC-C698FF15C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BE6BC6-AF97-434A-90AD-02DABFF89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0BF0A22-7F8D-4BB5-9394-4C6E23CF3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93206-AE2E-4DEE-AD4B-D511B52D0597}" type="datetimeFigureOut">
              <a:rPr lang="it-IT" smtClean="0"/>
              <a:t>27/03/2025</a:t>
            </a:fld>
            <a:endParaRPr lang="it-IT"/>
          </a:p>
        </p:txBody>
      </p:sp>
      <p:sp>
        <p:nvSpPr>
          <p:cNvPr id="5" name="Segnaposto piè di pagina 4">
            <a:extLst>
              <a:ext uri="{FF2B5EF4-FFF2-40B4-BE49-F238E27FC236}">
                <a16:creationId xmlns:a16="http://schemas.microsoft.com/office/drawing/2014/main" id="{C832120B-48FB-4160-B34A-199EAAA1A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B93384D-3883-47AE-A9C1-2BA951625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65A47-2D9C-49E9-925C-2FE5C6E4BCDE}" type="slidenum">
              <a:rPr lang="it-IT" smtClean="0"/>
              <a:t>‹N›</a:t>
            </a:fld>
            <a:endParaRPr lang="it-IT"/>
          </a:p>
        </p:txBody>
      </p:sp>
    </p:spTree>
    <p:extLst>
      <p:ext uri="{BB962C8B-B14F-4D97-AF65-F5344CB8AC3E}">
        <p14:creationId xmlns:p14="http://schemas.microsoft.com/office/powerpoint/2010/main" val="3427813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693281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662496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354"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5337293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3641192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78" r:id="rId58"/>
    <p:sldLayoutId id="2147483779" r:id="rId59"/>
    <p:sldLayoutId id="2147483780" r:id="rId60"/>
    <p:sldLayoutId id="2147483781" r:id="rId61"/>
    <p:sldLayoutId id="2147483782" r:id="rId62"/>
    <p:sldLayoutId id="2147483783" r:id="rId63"/>
    <p:sldLayoutId id="2147483784" r:id="rId64"/>
    <p:sldLayoutId id="2147483785" r:id="rId65"/>
    <p:sldLayoutId id="2147483786" r:id="rId66"/>
    <p:sldLayoutId id="2147483787" r:id="rId67"/>
    <p:sldLayoutId id="2147483788" r:id="rId68"/>
    <p:sldLayoutId id="2147483789" r:id="rId69"/>
    <p:sldLayoutId id="2147483790" r:id="rId70"/>
    <p:sldLayoutId id="2147483791" r:id="rId71"/>
    <p:sldLayoutId id="2147483792" r:id="rId72"/>
    <p:sldLayoutId id="2147483793"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5858307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9143863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979623-4C76-3D24-F1BC-13C5F23141E6}"/>
              </a:ext>
            </a:extLst>
          </p:cNvPr>
          <p:cNvGraphicFramePr>
            <a:graphicFrameLocks noChangeAspect="1"/>
          </p:cNvGraphicFramePr>
          <p:nvPr userDrawn="1">
            <p:custDataLst>
              <p:tags r:id="rId8"/>
            </p:custDataLst>
            <p:extLst>
              <p:ext uri="{D42A27DB-BD31-4B8C-83A1-F6EECF244321}">
                <p14:modId xmlns:p14="http://schemas.microsoft.com/office/powerpoint/2010/main" val="18690992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9" imgW="405" imgH="405" progId="TCLayout.ActiveDocument.1">
                  <p:embed/>
                </p:oleObj>
              </mc:Choice>
              <mc:Fallback>
                <p:oleObj name="Diapositiva think-cell" r:id="rId9" imgW="405" imgH="405" progId="TCLayout.ActiveDocument.1">
                  <p:embed/>
                  <p:pic>
                    <p:nvPicPr>
                      <p:cNvPr id="7" name="think-cell data - do not delete" hidden="1">
                        <a:extLst>
                          <a:ext uri="{FF2B5EF4-FFF2-40B4-BE49-F238E27FC236}">
                            <a16:creationId xmlns:a16="http://schemas.microsoft.com/office/drawing/2014/main" id="{5F979623-4C76-3D24-F1BC-13C5F23141E6}"/>
                          </a:ext>
                        </a:extLst>
                      </p:cNvPr>
                      <p:cNvPicPr/>
                      <p:nvPr/>
                    </p:nvPicPr>
                    <p:blipFill>
                      <a:blip r:embed="rId10"/>
                      <a:stretch>
                        <a:fillRect/>
                      </a:stretch>
                    </p:blipFill>
                    <p:spPr>
                      <a:xfrm>
                        <a:off x="2118" y="2118"/>
                        <a:ext cx="2117" cy="2117"/>
                      </a:xfrm>
                      <a:prstGeom prst="rect">
                        <a:avLst/>
                      </a:prstGeom>
                    </p:spPr>
                  </p:pic>
                </p:oleObj>
              </mc:Fallback>
            </mc:AlternateContent>
          </a:graphicData>
        </a:graphic>
      </p:graphicFrame>
      <p:sp>
        <p:nvSpPr>
          <p:cNvPr id="2" name="Holder 2"/>
          <p:cNvSpPr>
            <a:spLocks noGrp="1"/>
          </p:cNvSpPr>
          <p:nvPr>
            <p:ph type="title"/>
          </p:nvPr>
        </p:nvSpPr>
        <p:spPr>
          <a:xfrm>
            <a:off x="800599" y="311390"/>
            <a:ext cx="4016120" cy="507831"/>
          </a:xfrm>
          <a:prstGeom prst="rect">
            <a:avLst/>
          </a:prstGeom>
        </p:spPr>
        <p:txBody>
          <a:bodyPr wrap="square" lIns="0" tIns="0" rIns="0" bIns="0">
            <a:spAutoFit/>
          </a:bodyPr>
          <a:lstStyle>
            <a:lvl1pPr>
              <a:defRPr sz="3300"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7"/>
            <a:ext cx="9576072" cy="507831"/>
          </a:xfrm>
          <a:prstGeom prst="rect">
            <a:avLst/>
          </a:prstGeom>
        </p:spPr>
        <p:txBody>
          <a:bodyPr wrap="square" lIns="0" tIns="0" rIns="0" bIns="0">
            <a:spAutoFit/>
          </a:bodyPr>
          <a:lstStyle>
            <a:lvl1pPr>
              <a:defRPr sz="3300" b="1" i="1">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280E32E-8F5D-4824-B828-3D66920E82E9}" type="datetime1">
              <a:rPr lang="en-US" smtClean="0"/>
              <a:t>3/27/2025</a:t>
            </a:fld>
            <a:endParaRPr lang="en-US"/>
          </a:p>
        </p:txBody>
      </p:sp>
      <p:sp>
        <p:nvSpPr>
          <p:cNvPr id="6" name="Holder 6"/>
          <p:cNvSpPr>
            <a:spLocks noGrp="1"/>
          </p:cNvSpPr>
          <p:nvPr>
            <p:ph type="sldNum" sz="quarter" idx="7"/>
          </p:nvPr>
        </p:nvSpPr>
        <p:spPr>
          <a:xfrm>
            <a:off x="383294" y="6163229"/>
            <a:ext cx="230671" cy="179536"/>
          </a:xfrm>
          <a:prstGeom prst="rect">
            <a:avLst/>
          </a:prstGeom>
        </p:spPr>
        <p:txBody>
          <a:bodyPr wrap="square" lIns="0" tIns="0" rIns="0" bIns="0">
            <a:spAutoFit/>
          </a:bodyPr>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88311924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hf hdr="0" ftr="0" dt="0"/>
  <p:txStyles>
    <p:titleStyle>
      <a:lvl1pPr>
        <a:defRPr>
          <a:latin typeface="+mj-lt"/>
          <a:ea typeface="+mj-ea"/>
          <a:cs typeface="+mj-cs"/>
        </a:defRPr>
      </a:lvl1pPr>
    </p:titleStyle>
    <p:bodyStyle>
      <a:lvl1pPr marL="0">
        <a:defRPr>
          <a:latin typeface="Univers Condensed" panose="020B0506020202050204" pitchFamily="34" charset="0"/>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43452470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36.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8.pn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59.svg"/><Relationship Id="rId2" Type="http://schemas.openxmlformats.org/officeDocument/2006/relationships/image" Target="../media/image70.jpeg"/><Relationship Id="rId16" Type="http://schemas.openxmlformats.org/officeDocument/2006/relationships/image" Target="../media/image81.svg"/><Relationship Id="rId1" Type="http://schemas.openxmlformats.org/officeDocument/2006/relationships/slideLayout" Target="../slideLayouts/slideLayout41.xml"/><Relationship Id="rId6" Type="http://schemas.openxmlformats.org/officeDocument/2006/relationships/image" Target="../media/image74.jpeg"/><Relationship Id="rId11" Type="http://schemas.openxmlformats.org/officeDocument/2006/relationships/image" Target="../media/image58.png"/><Relationship Id="rId5" Type="http://schemas.openxmlformats.org/officeDocument/2006/relationships/image" Target="../media/image73.jpeg"/><Relationship Id="rId15" Type="http://schemas.openxmlformats.org/officeDocument/2006/relationships/image" Target="../media/image80.png"/><Relationship Id="rId10" Type="http://schemas.openxmlformats.org/officeDocument/2006/relationships/image" Target="../media/image69.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79.sv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1.xm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8.png"/><Relationship Id="rId2" Type="http://schemas.openxmlformats.org/officeDocument/2006/relationships/image" Target="../media/image85.jpeg"/><Relationship Id="rId1" Type="http://schemas.openxmlformats.org/officeDocument/2006/relationships/slideLayout" Target="../slideLayouts/slideLayout15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141.xml"/><Relationship Id="rId6" Type="http://schemas.openxmlformats.org/officeDocument/2006/relationships/image" Target="../media/image93.png"/><Relationship Id="rId11" Type="http://schemas.openxmlformats.org/officeDocument/2006/relationships/image" Target="../media/image84.png"/><Relationship Id="rId5" Type="http://schemas.openxmlformats.org/officeDocument/2006/relationships/image" Target="../media/image92.png"/><Relationship Id="rId10" Type="http://schemas.openxmlformats.org/officeDocument/2006/relationships/image" Target="../media/image83.png"/><Relationship Id="rId4" Type="http://schemas.openxmlformats.org/officeDocument/2006/relationships/image" Target="../media/image91.png"/><Relationship Id="rId9" Type="http://schemas.openxmlformats.org/officeDocument/2006/relationships/image" Target="../media/image9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1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30.pn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svg"/></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 y="2560321"/>
            <a:ext cx="8431731" cy="2098307"/>
          </a:xfrm>
          <a:prstGeom prst="rect">
            <a:avLst/>
          </a:prstGeom>
        </p:spPr>
        <p:txBody>
          <a:bodyPr vert="horz" wrap="square" lIns="91440" tIns="45720" rIns="91440" bIns="45720" rtlCol="0" anchor="ct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6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CB29245D-5152-BB5C-2BA3-65E3F2E364A5}"/>
              </a:ext>
            </a:extLst>
          </p:cNvPr>
          <p:cNvSpPr txBox="1"/>
          <p:nvPr/>
        </p:nvSpPr>
        <p:spPr>
          <a:xfrm>
            <a:off x="5926192" y="1280160"/>
            <a:ext cx="0" cy="0"/>
          </a:xfrm>
          <a:prstGeom prst="rect">
            <a:avLst/>
          </a:prstGeom>
        </p:spPr>
        <p:txBody>
          <a:bodyPr vert="horz" wrap="none" lIns="91440" tIns="45720" rIns="91440" bIns="45720" rtlCol="0" anchor="b">
            <a:normAutofit fontScale="250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nvGrpSpPr>
          <p:cNvPr id="5" name="Gruppo 4">
            <a:extLst>
              <a:ext uri="{FF2B5EF4-FFF2-40B4-BE49-F238E27FC236}">
                <a16:creationId xmlns:a16="http://schemas.microsoft.com/office/drawing/2014/main" id="{9CB6179B-DC02-CC46-189C-FF380D73106E}"/>
              </a:ext>
            </a:extLst>
          </p:cNvPr>
          <p:cNvGrpSpPr/>
          <p:nvPr/>
        </p:nvGrpSpPr>
        <p:grpSpPr>
          <a:xfrm>
            <a:off x="0" y="1897864"/>
            <a:ext cx="5059695" cy="2853881"/>
            <a:chOff x="458770" y="1974492"/>
            <a:chExt cx="5059695" cy="2853881"/>
          </a:xfrm>
        </p:grpSpPr>
        <p:sp>
          <p:nvSpPr>
            <p:cNvPr id="11" name="Rettangolo 10">
              <a:extLst>
                <a:ext uri="{FF2B5EF4-FFF2-40B4-BE49-F238E27FC236}">
                  <a16:creationId xmlns:a16="http://schemas.microsoft.com/office/drawing/2014/main" id="{70E8D758-4C16-45D3-8A3E-CACD007DF3E9}"/>
                </a:ext>
              </a:extLst>
            </p:cNvPr>
            <p:cNvSpPr/>
            <p:nvPr/>
          </p:nvSpPr>
          <p:spPr>
            <a:xfrm>
              <a:off x="458770" y="1974492"/>
              <a:ext cx="5059695" cy="285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Arial"/>
                  <a:ea typeface="+mn-ea"/>
                  <a:cs typeface="+mn-cs"/>
                </a:rPr>
                <a:t>YOUR</a:t>
              </a:r>
            </a:p>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415364"/>
                  </a:solidFill>
                  <a:effectLst/>
                  <a:uLnTx/>
                  <a:uFillTx/>
                  <a:latin typeface="Arial"/>
                  <a:ea typeface="+mn-ea"/>
                  <a:cs typeface="+mn-cs"/>
                </a:rPr>
                <a:t>BUSINESS</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Arial"/>
                  <a:ea typeface="+mn-ea"/>
                  <a:cs typeface="+mn-cs"/>
                </a:rPr>
                <a:t>with SIMEST </a:t>
              </a:r>
              <a:r>
                <a:rPr kumimoji="0" lang="it-IT" sz="2400" b="1" i="0" u="none" strike="noStrike" kern="1200" cap="none" spc="0" normalizeH="0" baseline="0" noProof="0" dirty="0" err="1">
                  <a:ln>
                    <a:noFill/>
                  </a:ln>
                  <a:solidFill>
                    <a:srgbClr val="415364"/>
                  </a:solidFill>
                  <a:effectLst/>
                  <a:uLnTx/>
                  <a:uFillTx/>
                  <a:latin typeface="Arial"/>
                  <a:ea typeface="+mn-ea"/>
                  <a:cs typeface="+mn-cs"/>
                </a:rPr>
                <a:t>is</a:t>
              </a:r>
              <a:r>
                <a:rPr kumimoji="0" lang="it-IT" sz="2400" b="1" i="0" u="none" strike="noStrike" kern="1200" cap="none" spc="0" normalizeH="0" baseline="0" noProof="0" dirty="0">
                  <a:ln>
                    <a:noFill/>
                  </a:ln>
                  <a:solidFill>
                    <a:srgbClr val="415364"/>
                  </a:solidFill>
                  <a:effectLst/>
                  <a:uLnTx/>
                  <a:uFillTx/>
                  <a:latin typeface="Arial"/>
                  <a:ea typeface="+mn-ea"/>
                  <a:cs typeface="+mn-cs"/>
                </a:rPr>
                <a:t> </a:t>
              </a:r>
              <a:r>
                <a:rPr kumimoji="0" lang="it-IT" sz="2400" b="1" i="0" u="none" strike="noStrike" kern="1200" cap="none" spc="0" normalizeH="0" baseline="0" noProof="0" dirty="0" err="1">
                  <a:ln>
                    <a:noFill/>
                  </a:ln>
                  <a:solidFill>
                    <a:srgbClr val="415364"/>
                  </a:solidFill>
                  <a:effectLst/>
                  <a:uLnTx/>
                  <a:uFillTx/>
                  <a:latin typeface="Arial"/>
                  <a:ea typeface="+mn-ea"/>
                  <a:cs typeface="+mn-cs"/>
                </a:rPr>
                <a:t>empowered</a:t>
              </a:r>
              <a:r>
                <a:rPr kumimoji="0" lang="it-IT" sz="2400" b="1" i="0" u="none" strike="noStrike" kern="1200" cap="none" spc="0" normalizeH="0" baseline="0" noProof="0" dirty="0">
                  <a:ln>
                    <a:noFill/>
                  </a:ln>
                  <a:solidFill>
                    <a:srgbClr val="415364"/>
                  </a:solidFill>
                  <a:effectLst/>
                  <a:uLnTx/>
                  <a:uFillTx/>
                  <a:latin typeface="Arial"/>
                  <a:ea typeface="+mn-ea"/>
                  <a:cs typeface="+mn-cs"/>
                </a:rPr>
                <a:t> by </a:t>
              </a:r>
            </a:p>
            <a:p>
              <a:pPr marL="0" marR="0" lvl="0" indent="457200" algn="l" defTabSz="914400" rtl="0" eaLnBrk="1" fontAlgn="auto" latinLnBrk="0" hangingPunct="1">
                <a:lnSpc>
                  <a:spcPts val="3000"/>
                </a:lnSpc>
                <a:spcBef>
                  <a:spcPts val="0"/>
                </a:spcBef>
                <a:spcAft>
                  <a:spcPts val="0"/>
                </a:spcAft>
                <a:buClrTx/>
                <a:buSzTx/>
                <a:buFontTx/>
                <a:buNone/>
                <a:tabLst/>
                <a:defRPr/>
              </a:pPr>
              <a:r>
                <a:rPr lang="it-IT" sz="2400" b="1" dirty="0">
                  <a:solidFill>
                    <a:srgbClr val="415364"/>
                  </a:solidFill>
                  <a:latin typeface="Arial"/>
                </a:rPr>
                <a:t>n</a:t>
              </a:r>
              <a:r>
                <a:rPr kumimoji="0" lang="it-IT" sz="2400" b="1" i="0" u="none" strike="noStrike" kern="1200" cap="none" spc="0" normalizeH="0" baseline="0" noProof="0" dirty="0" err="1">
                  <a:ln>
                    <a:noFill/>
                  </a:ln>
                  <a:solidFill>
                    <a:srgbClr val="415364"/>
                  </a:solidFill>
                  <a:effectLst/>
                  <a:uLnTx/>
                  <a:uFillTx/>
                  <a:latin typeface="Arial"/>
                  <a:ea typeface="+mn-ea"/>
                  <a:cs typeface="+mn-cs"/>
                </a:rPr>
                <a:t>ew</a:t>
              </a:r>
              <a:r>
                <a:rPr kumimoji="0" lang="it-IT" sz="2400" b="1" i="0" u="none" strike="noStrike" kern="1200" cap="none" spc="0" normalizeH="0" baseline="0" noProof="0" dirty="0">
                  <a:ln>
                    <a:noFill/>
                  </a:ln>
                  <a:solidFill>
                    <a:srgbClr val="415364"/>
                  </a:solidFill>
                  <a:effectLst/>
                  <a:uLnTx/>
                  <a:uFillTx/>
                  <a:latin typeface="Arial"/>
                  <a:ea typeface="+mn-ea"/>
                  <a:cs typeface="+mn-cs"/>
                </a:rPr>
                <a:t> </a:t>
              </a:r>
              <a:r>
                <a:rPr kumimoji="0" lang="it-IT" sz="2400" b="1" i="0" u="none" strike="noStrike" kern="1200" cap="none" spc="0" normalizeH="0" baseline="0" noProof="0" dirty="0" err="1">
                  <a:ln>
                    <a:noFill/>
                  </a:ln>
                  <a:solidFill>
                    <a:srgbClr val="415364"/>
                  </a:solidFill>
                  <a:effectLst/>
                  <a:uLnTx/>
                  <a:uFillTx/>
                  <a:latin typeface="Arial"/>
                  <a:ea typeface="+mn-ea"/>
                  <a:cs typeface="+mn-cs"/>
                </a:rPr>
                <a:t>measures</a:t>
              </a:r>
              <a:r>
                <a:rPr kumimoji="0" lang="it-IT" sz="2400" b="1" i="0" u="none" strike="noStrike" kern="1200" cap="none" spc="0" normalizeH="0" baseline="0" noProof="0" dirty="0">
                  <a:ln>
                    <a:noFill/>
                  </a:ln>
                  <a:solidFill>
                    <a:srgbClr val="415364"/>
                  </a:solidFill>
                  <a:effectLst/>
                  <a:uLnTx/>
                  <a:uFillTx/>
                  <a:latin typeface="Arial"/>
                  <a:ea typeface="+mn-ea"/>
                  <a:cs typeface="+mn-cs"/>
                </a:rPr>
                <a:t> t</a:t>
              </a:r>
              <a:r>
                <a:rPr lang="it-IT" sz="2400" b="1" dirty="0">
                  <a:solidFill>
                    <a:srgbClr val="415364"/>
                  </a:solidFill>
                  <a:latin typeface="Arial"/>
                </a:rPr>
                <a:t>o </a:t>
              </a:r>
              <a:r>
                <a:rPr lang="it-IT" sz="2400" b="1" dirty="0" err="1">
                  <a:solidFill>
                    <a:srgbClr val="415364"/>
                  </a:solidFill>
                  <a:latin typeface="Arial"/>
                </a:rPr>
                <a:t>boost</a:t>
              </a:r>
              <a:endParaRPr lang="it-IT" sz="2400" b="1" dirty="0">
                <a:solidFill>
                  <a:srgbClr val="415364"/>
                </a:solidFill>
                <a:latin typeface="Arial"/>
              </a:endParaRPr>
            </a:p>
            <a:p>
              <a:pPr marL="0" marR="0" lvl="0" indent="457200" algn="l" defTabSz="914400" rtl="0" eaLnBrk="1" fontAlgn="auto" latinLnBrk="0" hangingPunct="1">
                <a:lnSpc>
                  <a:spcPts val="3000"/>
                </a:lnSpc>
                <a:spcBef>
                  <a:spcPts val="0"/>
                </a:spcBef>
                <a:spcAft>
                  <a:spcPts val="0"/>
                </a:spcAft>
                <a:buClrTx/>
                <a:buSzTx/>
                <a:buFontTx/>
                <a:buNone/>
                <a:tabLst/>
                <a:defRPr/>
              </a:pPr>
              <a:r>
                <a:rPr lang="it-IT" sz="2400" b="1" dirty="0">
                  <a:solidFill>
                    <a:srgbClr val="415364"/>
                  </a:solidFill>
                  <a:latin typeface="Arial"/>
                </a:rPr>
                <a:t>international </a:t>
              </a:r>
              <a:r>
                <a:rPr lang="it-IT" sz="2400" b="1" dirty="0" err="1">
                  <a:solidFill>
                    <a:srgbClr val="415364"/>
                  </a:solidFill>
                  <a:latin typeface="Arial"/>
                </a:rPr>
                <a:t>competitiveness</a:t>
              </a:r>
              <a:r>
                <a:rPr kumimoji="0" lang="it-IT" sz="1400" b="1" i="0" u="none" strike="noStrike" kern="1200" cap="none" spc="0" normalizeH="0" baseline="0" noProof="0" dirty="0">
                  <a:ln>
                    <a:noFill/>
                  </a:ln>
                  <a:solidFill>
                    <a:srgbClr val="415364"/>
                  </a:solidFill>
                  <a:effectLst/>
                  <a:uLnTx/>
                  <a:uFillTx/>
                  <a:latin typeface="Arial"/>
                  <a:ea typeface="+mn-ea"/>
                  <a:cs typeface="+mn-cs"/>
                </a:rPr>
                <a:t>.</a:t>
              </a:r>
              <a:endParaRPr kumimoji="0" lang="it-IT" sz="2800" b="1" i="0" u="none" strike="noStrike" kern="1200" cap="none" spc="0" normalizeH="0" baseline="0" noProof="0" dirty="0">
                <a:ln>
                  <a:noFill/>
                </a:ln>
                <a:solidFill>
                  <a:srgbClr val="415364"/>
                </a:solidFill>
                <a:effectLst/>
                <a:uLnTx/>
                <a:uFillTx/>
                <a:latin typeface="Arial"/>
                <a:ea typeface="+mn-ea"/>
                <a:cs typeface="+mn-cs"/>
              </a:endParaRPr>
            </a:p>
          </p:txBody>
        </p:sp>
        <p:pic>
          <p:nvPicPr>
            <p:cNvPr id="4" name="Immagine 3">
              <a:extLst>
                <a:ext uri="{FF2B5EF4-FFF2-40B4-BE49-F238E27FC236}">
                  <a16:creationId xmlns:a16="http://schemas.microsoft.com/office/drawing/2014/main" id="{C58C7190-33B4-B225-D7F4-C5426D96F7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6043" y="2560321"/>
              <a:ext cx="1424108" cy="96272"/>
            </a:xfrm>
            <a:prstGeom prst="rect">
              <a:avLst/>
            </a:prstGeom>
          </p:spPr>
        </p:pic>
      </p:grpSp>
      <p:pic>
        <p:nvPicPr>
          <p:cNvPr id="7" name="Immagine 6" descr="Immagine che contiene persona, aria aperta, vestiti, cielo&#10;&#10;Il contenuto generato dall'IA potrebbe non essere corretto.">
            <a:extLst>
              <a:ext uri="{FF2B5EF4-FFF2-40B4-BE49-F238E27FC236}">
                <a16:creationId xmlns:a16="http://schemas.microsoft.com/office/drawing/2014/main" id="{19EB08D3-AEE1-CFA3-96C4-F584112A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91213" y="3498379"/>
            <a:ext cx="2894616" cy="2879618"/>
          </a:xfrm>
          <a:prstGeom prst="rect">
            <a:avLst/>
          </a:prstGeom>
        </p:spPr>
      </p:pic>
      <p:pic>
        <p:nvPicPr>
          <p:cNvPr id="9" name="Immagine 8" descr="Immagine che contiene persona, vestiti, aria aperta, Viso umano&#10;&#10;Il contenuto generato dall'IA potrebbe non essere corretto.">
            <a:extLst>
              <a:ext uri="{FF2B5EF4-FFF2-40B4-BE49-F238E27FC236}">
                <a16:creationId xmlns:a16="http://schemas.microsoft.com/office/drawing/2014/main" id="{A1AEB7DE-09F1-E37B-B78C-0E68766E70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591213" y="458055"/>
            <a:ext cx="2894616" cy="2879618"/>
          </a:xfrm>
          <a:prstGeom prst="rect">
            <a:avLst/>
          </a:prstGeom>
        </p:spPr>
      </p:pic>
      <p:pic>
        <p:nvPicPr>
          <p:cNvPr id="13" name="Immagine 12" descr="Immagine che contiene persona, vestiti, Viso umano, interno&#10;&#10;Il contenuto generato dall'IA potrebbe non essere corretto.">
            <a:extLst>
              <a:ext uri="{FF2B5EF4-FFF2-40B4-BE49-F238E27FC236}">
                <a16:creationId xmlns:a16="http://schemas.microsoft.com/office/drawing/2014/main" id="{F6AEB1FD-2AB4-939C-B156-1C87D975711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60418" y="458055"/>
            <a:ext cx="2927755" cy="2879618"/>
          </a:xfrm>
          <a:prstGeom prst="rect">
            <a:avLst/>
          </a:prstGeom>
        </p:spPr>
      </p:pic>
      <p:pic>
        <p:nvPicPr>
          <p:cNvPr id="15" name="Immagine 14" descr="Immagine che contiene persona, vestiti, Viso umano, sorriso&#10;&#10;Il contenuto generato dall'IA potrebbe non essere corretto.">
            <a:extLst>
              <a:ext uri="{FF2B5EF4-FFF2-40B4-BE49-F238E27FC236}">
                <a16:creationId xmlns:a16="http://schemas.microsoft.com/office/drawing/2014/main" id="{9D115720-B5EE-6D59-A9DD-5632D44B02B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707872" y="3498379"/>
            <a:ext cx="2894616" cy="2879618"/>
          </a:xfrm>
          <a:prstGeom prst="rect">
            <a:avLst/>
          </a:prstGeom>
        </p:spPr>
      </p:pic>
    </p:spTree>
    <p:extLst>
      <p:ext uri="{BB962C8B-B14F-4D97-AF65-F5344CB8AC3E}">
        <p14:creationId xmlns:p14="http://schemas.microsoft.com/office/powerpoint/2010/main" val="401795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57718"/>
            <a:ext cx="10434181" cy="383116"/>
          </a:xfrm>
        </p:spPr>
        <p:txBody>
          <a:bodyPr/>
          <a:lstStyle/>
          <a:p>
            <a:r>
              <a:rPr lang="it-IT" sz="2600" dirty="0">
                <a:latin typeface="+mj-lt"/>
              </a:rPr>
              <a:t>New Public Equity Funds for </a:t>
            </a:r>
            <a:r>
              <a:rPr lang="it-IT" sz="2600" dirty="0" err="1">
                <a:latin typeface="+mj-lt"/>
              </a:rPr>
              <a:t>Growth</a:t>
            </a:r>
            <a:r>
              <a:rPr lang="it-IT" sz="2600" dirty="0">
                <a:latin typeface="+mj-lt"/>
              </a:rPr>
              <a:t> and </a:t>
            </a:r>
            <a:r>
              <a:rPr lang="it-IT" sz="2600" dirty="0" err="1">
                <a:latin typeface="+mj-lt"/>
              </a:rPr>
              <a:t>Infrastructure</a:t>
            </a:r>
            <a:endParaRPr lang="it-IT" sz="2600" dirty="0">
              <a:latin typeface="+mj-lt"/>
            </a:endParaRP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383240" cy="353943"/>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Minority</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intervention</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in the share capital of target companies </a:t>
            </a:r>
            <a:r>
              <a:rPr kumimoji="0" lang="it-IT" sz="1700" b="0" i="0" u="none" strike="noStrike" kern="1200" cap="none" spc="0" normalizeH="0" baseline="0" noProof="0" dirty="0" err="1">
                <a:ln>
                  <a:noFill/>
                </a:ln>
                <a:solidFill>
                  <a:srgbClr val="415364"/>
                </a:solidFill>
                <a:effectLst/>
                <a:uLnTx/>
                <a:uFillTx/>
                <a:latin typeface="Arial" panose="020B0604020202020204"/>
                <a:ea typeface="+mn-ea"/>
                <a:cs typeface="+mn-cs"/>
              </a:rPr>
              <a:t>within</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t</a:t>
            </a:r>
            <a:r>
              <a:rPr lang="it-IT" sz="1700" dirty="0">
                <a:solidFill>
                  <a:srgbClr val="415364"/>
                </a:solidFill>
                <a:latin typeface="Arial" panose="020B0604020202020204"/>
              </a:rPr>
              <a:t>he scope of new </a:t>
            </a:r>
            <a:r>
              <a:rPr lang="it-IT" sz="1700" dirty="0" err="1">
                <a:solidFill>
                  <a:srgbClr val="415364"/>
                </a:solidFill>
                <a:latin typeface="Arial" panose="020B0604020202020204"/>
              </a:rPr>
              <a:t>sections</a:t>
            </a:r>
            <a:r>
              <a:rPr lang="it-IT" sz="1700" dirty="0">
                <a:solidFill>
                  <a:srgbClr val="415364"/>
                </a:solidFill>
                <a:latin typeface="Arial" panose="020B0604020202020204"/>
              </a:rPr>
              <a:t> of the </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394 Fund</a:t>
            </a:r>
            <a:endPar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01766" y="1540040"/>
            <a:ext cx="3980146"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INFRASTRUCTURE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for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infrastructure</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projects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in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strategic</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geographies</a:t>
            </a:r>
            <a:endPar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Long-</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term</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support</a:t>
            </a:r>
            <a:endPar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endParaRP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Enabler</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lang="it-IT" sz="1400" kern="100" dirty="0">
                <a:solidFill>
                  <a:srgbClr val="415364"/>
                </a:solidFill>
                <a:latin typeface="Arial" panose="020B0604020202020204"/>
                <a:cs typeface="Times New Roman" panose="02020603050405020304" pitchFamily="18" charset="0"/>
              </a:rPr>
              <a:t>of public and private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investiments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Structured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involvement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of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Italian</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supply chains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GROWTH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Dedicated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to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SMEs</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and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Mid</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Cap companies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Co-investment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with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leading</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financial</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operators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International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growth</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of Made in Italy</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lang="it-IT" sz="1600" b="1" dirty="0">
                <a:solidFill>
                  <a:srgbClr val="415364"/>
                </a:solidFill>
                <a:latin typeface="Arial" panose="020B0604020202020204"/>
              </a:rPr>
              <a:t>for</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capital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strengthening</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of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companies</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Active from 2023, </a:t>
            </a: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200 €mln</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Plafond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to suppor the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process</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Start up</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e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Innovative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SMEs</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through</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indirect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investments (FOFINT)</a:t>
            </a: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08FEDBFF-B3C9-097B-F601-1E9F9E2C603B}"/>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900" i="1" dirty="0"/>
              <a:t>Public resources managed by SIMEST on behalf of the MAECI</a:t>
            </a:r>
            <a:endParaRPr kumimoji="0" lang="it-IT" sz="900" b="0" i="1"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378712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6790626" cy="2952751"/>
          </a:xfrm>
        </p:spPr>
        <p:txBody>
          <a:bodyPr>
            <a:normAutofit/>
          </a:bodyPr>
          <a:lstStyle/>
          <a:p>
            <a:r>
              <a:rPr lang="it-IT" sz="4400" b="1" dirty="0"/>
              <a:t>FOCUS:</a:t>
            </a:r>
          </a:p>
          <a:p>
            <a:r>
              <a:rPr lang="it-IT" sz="4400" b="1" dirty="0"/>
              <a:t>SOFT LOANS FOR INTERNATIONALIZATION</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292723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340DA7F2-E6C7-B27A-0C42-46E859FE5131}"/>
              </a:ext>
            </a:extLst>
          </p:cNvPr>
          <p:cNvSpPr/>
          <p:nvPr/>
        </p:nvSpPr>
        <p:spPr>
          <a:xfrm>
            <a:off x="10318796" y="1895725"/>
            <a:ext cx="1140326" cy="1656000"/>
          </a:xfrm>
          <a:prstGeom prst="roundRect">
            <a:avLst>
              <a:gd name="adj" fmla="val 12849"/>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0" name="Gruppo 59">
            <a:extLst>
              <a:ext uri="{FF2B5EF4-FFF2-40B4-BE49-F238E27FC236}">
                <a16:creationId xmlns:a16="http://schemas.microsoft.com/office/drawing/2014/main" id="{F539FC96-2C8B-D986-6B16-CD264F7A669A}"/>
              </a:ext>
            </a:extLst>
          </p:cNvPr>
          <p:cNvGrpSpPr/>
          <p:nvPr/>
        </p:nvGrpSpPr>
        <p:grpSpPr>
          <a:xfrm>
            <a:off x="4985962" y="1906401"/>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05620"/>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TEMPORARY MANAGER</a:t>
              </a:r>
              <a:endParaRPr kumimoji="0" sz="800" b="1" i="0" u="none" strike="noStrike" kern="0" cap="all" spc="0" normalizeH="0" baseline="0" noProof="0" dirty="0">
                <a:ln>
                  <a:noFill/>
                </a:ln>
                <a:solidFill>
                  <a:srgbClr val="FFFFFF"/>
                </a:solidFill>
                <a:effectLst/>
                <a:uLnTx/>
                <a:uFillTx/>
                <a:latin typeface="Arial" panose="020B0604020202020204"/>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6321899" y="1895725"/>
            <a:ext cx="1142362" cy="1647305"/>
            <a:chOff x="8236525" y="1991189"/>
            <a:chExt cx="1045484"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070838"/>
              <a:ext cx="1035162" cy="436996"/>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defTabSz="838502" hangingPunct="0"/>
              <a:r>
                <a:rPr lang="it-IT" sz="800" b="1" kern="0" spc="0" dirty="0">
                  <a:latin typeface="+mj-lt"/>
                </a:rPr>
                <a:t>TRADE FAIRS</a:t>
              </a:r>
            </a:p>
            <a:p>
              <a:pPr defTabSz="838502" hangingPunct="0"/>
              <a:r>
                <a:rPr lang="it-IT" sz="800" b="1" kern="0" spc="0" dirty="0">
                  <a:latin typeface="+mj-lt"/>
                </a:rPr>
                <a:t> AND </a:t>
              </a:r>
            </a:p>
            <a:p>
              <a:pPr defTabSz="838502" hangingPunct="0"/>
              <a:r>
                <a:rPr lang="it-IT" sz="800" b="1" kern="0" spc="0" dirty="0">
                  <a:latin typeface="+mj-lt"/>
                </a:rPr>
                <a:t>EXHIBITION</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052721" y="1902787"/>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17969"/>
              <a:ext cx="1045475" cy="4366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defTabSz="838502" hangingPunct="0"/>
              <a:r>
                <a:rPr lang="it-IT" sz="800" b="1" kern="0" spc="0" dirty="0">
                  <a:latin typeface="+mj-lt"/>
                </a:rPr>
                <a:t>GREEN AND DIGITAL TRANSITION</a:t>
              </a: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3676153" y="1906145"/>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61581"/>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defTabSz="838502" hangingPunct="0"/>
              <a:r>
                <a:rPr lang="it-IT" sz="800" b="1" kern="0" spc="0" dirty="0">
                  <a:latin typeface="+mj-lt"/>
                </a:rPr>
                <a:t>CERTIFICATIONS AND CONSULTANCY</a:t>
              </a: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2376275" y="19068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056747"/>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defTabSz="838502" hangingPunct="0"/>
              <a:r>
                <a:rPr lang="it-IT" sz="800" b="1" kern="0" spc="0" dirty="0">
                  <a:latin typeface="+mj-lt"/>
                </a:rPr>
                <a:t>PROGRAMS FOR ENTERING FOREIGN MARKETS</a:t>
              </a: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8929053" y="1895725"/>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563" t="-18422" r="1563"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8840776" y="1961702"/>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Arial" panose="020B0604020202020204"/>
                <a:ea typeface="+mn-ea"/>
                <a:cs typeface="+mn-cs"/>
              </a:rPr>
              <a:t>AFRICAN MARKETS DEVELOPMENT</a:t>
            </a:r>
            <a:endParaRPr kumimoji="0" lang="it-IT" sz="800" b="0" i="0" u="none" strike="noStrike" kern="1200" cap="none" spc="0" normalizeH="0" baseline="0" noProof="0" dirty="0">
              <a:ln>
                <a:noFill/>
              </a:ln>
              <a:solidFill>
                <a:srgbClr val="415364"/>
              </a:solidFill>
              <a:effectLst/>
              <a:highlight>
                <a:srgbClr val="F2EFEC"/>
              </a:highlight>
              <a:uLnTx/>
              <a:uFillTx/>
              <a:latin typeface="Arial" panose="020B0604020202020204"/>
              <a:ea typeface="+mn-ea"/>
              <a:cs typeface="+mn-cs"/>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10229152" y="1967238"/>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Arial" panose="020B0604020202020204"/>
                <a:ea typeface="+mn-ea"/>
                <a:cs typeface="+mn-cs"/>
              </a:rPr>
              <a:t>LATIN AMERICA COMPETITIVENESS</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7637142" y="1877602"/>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Arial" panose="020B0604020202020204"/>
                  <a:sym typeface="Avenir Heavy"/>
                </a:rPr>
                <a:t>E-COMMERCE</a:t>
              </a:r>
            </a:p>
          </p:txBody>
        </p:sp>
      </p:gr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a:t>
            </a:r>
            <a:r>
              <a:rPr kumimoji="0" lang="it-IT" sz="2400" b="1" i="0" u="none" strike="noStrike" kern="12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loans</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 for </a:t>
            </a:r>
            <a:r>
              <a:rPr kumimoji="0" lang="it-IT" sz="2400" b="1" i="0" u="none" strike="noStrike" kern="12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internationalization</a:t>
            </a:r>
            <a:endPar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697563"/>
          </a:xfrm>
          <a:prstGeom prst="rect">
            <a:avLst/>
          </a:prstGeom>
        </p:spPr>
        <p:txBody>
          <a:bodyPr wrap="square">
            <a:spAutoFit/>
          </a:bodyPr>
          <a:lstStyle/>
          <a:p>
            <a:pPr algn="ctr" defTabSz="810604">
              <a:lnSpc>
                <a:spcPct val="114000"/>
              </a:lnSpc>
              <a:spcBef>
                <a:spcPct val="20000"/>
              </a:spcBef>
              <a:defRPr/>
            </a:pPr>
            <a:r>
              <a:rPr lang="it-IT" altLang="it-IT" sz="1800" b="1" dirty="0">
                <a:solidFill>
                  <a:srgbClr val="415364"/>
                </a:solidFill>
                <a:latin typeface="Arial" panose="020B0604020202020204" pitchFamily="34" charset="0"/>
              </a:rPr>
              <a:t>New soft </a:t>
            </a:r>
            <a:r>
              <a:rPr lang="it-IT" altLang="it-IT" sz="1800" b="1" dirty="0" err="1">
                <a:solidFill>
                  <a:srgbClr val="415364"/>
                </a:solidFill>
                <a:latin typeface="Arial" panose="020B0604020202020204" pitchFamily="34" charset="0"/>
              </a:rPr>
              <a:t>loans</a:t>
            </a:r>
            <a:r>
              <a:rPr lang="it-IT" altLang="it-IT" sz="1800" b="1" dirty="0">
                <a:solidFill>
                  <a:srgbClr val="415364"/>
                </a:solidFill>
                <a:latin typeface="Arial" panose="020B0604020202020204" pitchFamily="34" charset="0"/>
              </a:rPr>
              <a:t> for </a:t>
            </a:r>
            <a:r>
              <a:rPr lang="it-IT" altLang="it-IT" sz="1800" b="1" dirty="0" err="1">
                <a:solidFill>
                  <a:srgbClr val="415364"/>
                </a:solidFill>
                <a:latin typeface="Arial" panose="020B0604020202020204" pitchFamily="34" charset="0"/>
              </a:rPr>
              <a:t>internationalization</a:t>
            </a:r>
            <a:r>
              <a:rPr lang="it-IT" altLang="it-IT" sz="1800" b="1" dirty="0">
                <a:solidFill>
                  <a:srgbClr val="415364"/>
                </a:solidFill>
                <a:latin typeface="Arial" panose="020B0604020202020204" pitchFamily="34" charset="0"/>
              </a:rPr>
              <a:t>: </a:t>
            </a:r>
            <a:r>
              <a:rPr lang="it-IT" altLang="it-IT" sz="1800" dirty="0" err="1">
                <a:solidFill>
                  <a:srgbClr val="415364"/>
                </a:solidFill>
                <a:latin typeface="Arial" panose="020B0604020202020204" pitchFamily="34" charset="0"/>
              </a:rPr>
              <a:t>we</a:t>
            </a:r>
            <a:r>
              <a:rPr lang="it-IT" altLang="it-IT" sz="1800" dirty="0">
                <a:solidFill>
                  <a:srgbClr val="415364"/>
                </a:solidFill>
                <a:latin typeface="Arial" panose="020B0604020202020204" pitchFamily="34" charset="0"/>
              </a:rPr>
              <a:t> support </a:t>
            </a:r>
            <a:r>
              <a:rPr lang="en-US" altLang="it-IT" sz="1800" dirty="0">
                <a:solidFill>
                  <a:srgbClr val="415364"/>
                </a:solidFill>
                <a:latin typeface="Arial" panose="020B0604020202020204" pitchFamily="34" charset="0"/>
              </a:rPr>
              <a:t>the international competitiveness of the company by supporting its </a:t>
            </a:r>
            <a:r>
              <a:rPr lang="en-US" altLang="it-IT" sz="1800" b="1" dirty="0">
                <a:solidFill>
                  <a:schemeClr val="accent2"/>
                </a:solidFill>
                <a:latin typeface="Arial" panose="020B0604020202020204" pitchFamily="34" charset="0"/>
              </a:rPr>
              <a:t>digital and ecological transition </a:t>
            </a:r>
            <a:r>
              <a:rPr lang="en-US" altLang="it-IT" sz="1800" dirty="0">
                <a:solidFill>
                  <a:srgbClr val="415364"/>
                </a:solidFill>
                <a:latin typeface="Arial" panose="020B0604020202020204" pitchFamily="34" charset="0"/>
              </a:rPr>
              <a:t>and</a:t>
            </a:r>
            <a:r>
              <a:rPr lang="en-US" altLang="it-IT" sz="1800" b="1" dirty="0">
                <a:solidFill>
                  <a:srgbClr val="415364"/>
                </a:solidFill>
                <a:latin typeface="Arial" panose="020B0604020202020204" pitchFamily="34" charset="0"/>
              </a:rPr>
              <a:t> </a:t>
            </a:r>
            <a:r>
              <a:rPr lang="en-US" altLang="it-IT" sz="1800" dirty="0">
                <a:solidFill>
                  <a:srgbClr val="415364"/>
                </a:solidFill>
                <a:latin typeface="Arial" panose="020B0604020202020204" pitchFamily="34" charset="0"/>
              </a:rPr>
              <a:t>we focus on </a:t>
            </a:r>
            <a:r>
              <a:rPr lang="en-US" altLang="it-IT" sz="1800" b="1" dirty="0">
                <a:solidFill>
                  <a:schemeClr val="accent2"/>
                </a:solidFill>
                <a:latin typeface="Arial" panose="020B0604020202020204" pitchFamily="34" charset="0"/>
              </a:rPr>
              <a:t>supply chains</a:t>
            </a:r>
            <a:endParaRPr lang="it-IT" altLang="it-IT" sz="1800" b="1" dirty="0">
              <a:solidFill>
                <a:schemeClr val="accent2"/>
              </a:solidFill>
              <a:latin typeface="Arial" panose="020B0604020202020204" pitchFamily="34" charset="0"/>
            </a:endParaRP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8856361" y="1583639"/>
            <a:ext cx="2791736" cy="2804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00B050"/>
                </a:solidFill>
                <a:effectLst/>
                <a:uLnTx/>
                <a:uFillTx/>
                <a:latin typeface="Arial" panose="020B0604020202020204"/>
                <a:ea typeface="+mn-ea"/>
                <a:cs typeface="+mn-cs"/>
              </a:rPr>
              <a:t>Soft </a:t>
            </a:r>
            <a:r>
              <a:rPr kumimoji="0" lang="it-IT" sz="1000" b="1" i="0" u="none" strike="noStrike" kern="1200" cap="none" spc="0" normalizeH="0" baseline="0" noProof="0" dirty="0" err="1">
                <a:ln>
                  <a:noFill/>
                </a:ln>
                <a:solidFill>
                  <a:srgbClr val="00B050"/>
                </a:solidFill>
                <a:effectLst/>
                <a:uLnTx/>
                <a:uFillTx/>
                <a:latin typeface="Arial" panose="020B0604020202020204"/>
                <a:ea typeface="+mn-ea"/>
                <a:cs typeface="+mn-cs"/>
              </a:rPr>
              <a:t>loans</a:t>
            </a:r>
            <a:r>
              <a:rPr kumimoji="0" lang="it-IT" sz="1000" b="1" i="0" u="none" strike="noStrike" kern="1200" cap="none" spc="0" normalizeH="0" baseline="0" noProof="0" dirty="0">
                <a:ln>
                  <a:noFill/>
                </a:ln>
                <a:solidFill>
                  <a:srgbClr val="00B050"/>
                </a:solidFill>
                <a:effectLst/>
                <a:uLnTx/>
                <a:uFillTx/>
                <a:latin typeface="Arial" panose="020B0604020202020204"/>
                <a:ea typeface="+mn-ea"/>
                <a:cs typeface="+mn-cs"/>
              </a:rPr>
              <a:t> </a:t>
            </a:r>
            <a:r>
              <a:rPr kumimoji="0" lang="it-IT" sz="1000" b="1" i="0" u="none" strike="noStrike" kern="1200" cap="none" spc="0" normalizeH="0" baseline="0" noProof="0" dirty="0" err="1">
                <a:ln>
                  <a:noFill/>
                </a:ln>
                <a:solidFill>
                  <a:srgbClr val="00B050"/>
                </a:solidFill>
                <a:effectLst/>
                <a:uLnTx/>
                <a:uFillTx/>
                <a:latin typeface="Arial" panose="020B0604020202020204"/>
                <a:ea typeface="+mn-ea"/>
                <a:cs typeface="+mn-cs"/>
              </a:rPr>
              <a:t>dedicated</a:t>
            </a:r>
            <a:r>
              <a:rPr kumimoji="0" lang="it-IT" sz="1000" b="1" i="0" u="none" strike="noStrike" kern="1200" cap="none" spc="0" normalizeH="0" baseline="0" noProof="0" dirty="0">
                <a:ln>
                  <a:noFill/>
                </a:ln>
                <a:solidFill>
                  <a:srgbClr val="00B050"/>
                </a:solidFill>
                <a:effectLst/>
                <a:uLnTx/>
                <a:uFillTx/>
                <a:latin typeface="Arial" panose="020B0604020202020204"/>
                <a:ea typeface="+mn-ea"/>
                <a:cs typeface="+mn-cs"/>
              </a:rPr>
              <a:t> to </a:t>
            </a:r>
            <a:r>
              <a:rPr kumimoji="0" lang="it-IT" sz="1000" b="1" i="0" u="none" strike="noStrike" kern="1200" cap="none" spc="0" normalizeH="0" baseline="0" noProof="0" dirty="0" err="1">
                <a:ln>
                  <a:noFill/>
                </a:ln>
                <a:solidFill>
                  <a:srgbClr val="00B050"/>
                </a:solidFill>
                <a:effectLst/>
                <a:uLnTx/>
                <a:uFillTx/>
                <a:latin typeface="Arial" panose="020B0604020202020204"/>
                <a:ea typeface="+mn-ea"/>
                <a:cs typeface="+mn-cs"/>
              </a:rPr>
              <a:t>strategic</a:t>
            </a:r>
            <a:r>
              <a:rPr kumimoji="0" lang="it-IT" sz="1000" b="1" i="0" u="none" strike="noStrike" kern="1200" cap="none" spc="0" normalizeH="0" baseline="0" noProof="0" dirty="0">
                <a:ln>
                  <a:noFill/>
                </a:ln>
                <a:solidFill>
                  <a:srgbClr val="00B050"/>
                </a:solidFill>
                <a:effectLst/>
                <a:uLnTx/>
                <a:uFillTx/>
                <a:latin typeface="Arial" panose="020B0604020202020204"/>
                <a:ea typeface="+mn-ea"/>
                <a:cs typeface="+mn-cs"/>
              </a:rPr>
              <a:t> markets</a:t>
            </a:r>
          </a:p>
        </p:txBody>
      </p:sp>
      <p:sp>
        <p:nvSpPr>
          <p:cNvPr id="63" name="Rettangolo arrotondato 85">
            <a:extLst>
              <a:ext uri="{FF2B5EF4-FFF2-40B4-BE49-F238E27FC236}">
                <a16:creationId xmlns:a16="http://schemas.microsoft.com/office/drawing/2014/main" id="{459EA31D-FF7A-4B46-9221-B859FFCFAC5B}"/>
              </a:ext>
            </a:extLst>
          </p:cNvPr>
          <p:cNvSpPr/>
          <p:nvPr/>
        </p:nvSpPr>
        <p:spPr>
          <a:xfrm>
            <a:off x="3581624" y="3681660"/>
            <a:ext cx="17240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solidFill>
                  <a:srgbClr val="005392"/>
                </a:solidFill>
                <a:latin typeface="Arial" panose="020B0604020202020204"/>
              </a:rPr>
              <a:t> N</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on-</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repayable</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quota 10%</a:t>
            </a:r>
          </a:p>
        </p:txBody>
      </p:sp>
      <p:sp>
        <p:nvSpPr>
          <p:cNvPr id="64" name="Rettangolo arrotondato 85">
            <a:extLst>
              <a:ext uri="{FF2B5EF4-FFF2-40B4-BE49-F238E27FC236}">
                <a16:creationId xmlns:a16="http://schemas.microsoft.com/office/drawing/2014/main" id="{2AEAAA53-3F82-C7E6-F26B-6342EF8E6A7E}"/>
              </a:ext>
            </a:extLst>
          </p:cNvPr>
          <p:cNvSpPr/>
          <p:nvPr/>
        </p:nvSpPr>
        <p:spPr>
          <a:xfrm>
            <a:off x="1262097" y="3727853"/>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Subsidized</a:t>
            </a:r>
            <a:r>
              <a:rPr lang="it-IT" sz="1400" b="1" dirty="0">
                <a:solidFill>
                  <a:schemeClr val="accent2"/>
                </a:solidFill>
                <a:latin typeface="Arial" panose="020B0604020202020204"/>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~0,5% </a:t>
            </a:r>
          </a:p>
        </p:txBody>
      </p:sp>
      <p:sp>
        <p:nvSpPr>
          <p:cNvPr id="65" name="Rettangolo arrotondato 85">
            <a:extLst>
              <a:ext uri="{FF2B5EF4-FFF2-40B4-BE49-F238E27FC236}">
                <a16:creationId xmlns:a16="http://schemas.microsoft.com/office/drawing/2014/main" id="{4C2B3F40-0625-44BC-B6CD-89CC197D8EA6}"/>
              </a:ext>
            </a:extLst>
          </p:cNvPr>
          <p:cNvSpPr/>
          <p:nvPr/>
        </p:nvSpPr>
        <p:spPr>
          <a:xfrm>
            <a:off x="1276770" y="4365342"/>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rgbClr val="415364"/>
                </a:solidFill>
                <a:latin typeface="Arial" panose="020B0604020202020204"/>
              </a:rPr>
              <a:t>c</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hoic</a:t>
            </a:r>
            <a:r>
              <a:rPr lang="it-IT" sz="1100" dirty="0">
                <a:solidFill>
                  <a:srgbClr val="415364"/>
                </a:solidFill>
                <a:latin typeface="Arial" panose="020B0604020202020204"/>
              </a:rPr>
              <a:t>e </a:t>
            </a:r>
            <a:r>
              <a:rPr lang="it-IT" sz="1100" dirty="0" err="1">
                <a:solidFill>
                  <a:srgbClr val="415364"/>
                </a:solidFill>
                <a:latin typeface="Arial" panose="020B0604020202020204"/>
              </a:rPr>
              <a:t>based</a:t>
            </a:r>
            <a:r>
              <a:rPr lang="it-IT" sz="1100" dirty="0">
                <a:solidFill>
                  <a:srgbClr val="415364"/>
                </a:solidFill>
                <a:latin typeface="Arial" panose="020B0604020202020204"/>
              </a:rPr>
              <a:t> on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rgbClr val="415364"/>
                </a:solidFill>
                <a:latin typeface="Arial" panose="020B0604020202020204"/>
              </a:rPr>
              <a:t>de </a:t>
            </a:r>
            <a:r>
              <a:rPr lang="it-IT" sz="1100" dirty="0" err="1">
                <a:solidFill>
                  <a:srgbClr val="415364"/>
                </a:solidFill>
                <a:latin typeface="Arial" panose="020B0604020202020204"/>
              </a:rPr>
              <a:t>minims</a:t>
            </a:r>
            <a:r>
              <a:rPr lang="it-IT" sz="1100" dirty="0">
                <a:solidFill>
                  <a:srgbClr val="415364"/>
                </a:solidFill>
                <a:latin typeface="Arial" panose="020B0604020202020204"/>
              </a:rPr>
              <a:t> </a:t>
            </a:r>
            <a:r>
              <a:rPr lang="it-IT" sz="1100" dirty="0" err="1">
                <a:solidFill>
                  <a:srgbClr val="415364"/>
                </a:solidFill>
                <a:latin typeface="Arial" panose="020B0604020202020204"/>
              </a:rPr>
              <a:t>capacity</a:t>
            </a:r>
            <a:endPar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66" name="Rettangolo arrotondato 85">
            <a:extLst>
              <a:ext uri="{FF2B5EF4-FFF2-40B4-BE49-F238E27FC236}">
                <a16:creationId xmlns:a16="http://schemas.microsoft.com/office/drawing/2014/main" id="{6663FADD-E0E5-6245-9AF4-BC690BBDDDB1}"/>
              </a:ext>
            </a:extLst>
          </p:cNvPr>
          <p:cNvSpPr/>
          <p:nvPr/>
        </p:nvSpPr>
        <p:spPr>
          <a:xfrm>
            <a:off x="3209084" y="4446132"/>
            <a:ext cx="2587009"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rgbClr val="415364"/>
                </a:solidFill>
                <a:latin typeface="Arial" panose="020B0604020202020204"/>
              </a:rPr>
              <a:t>Southern Italy </a:t>
            </a:r>
            <a:r>
              <a:rPr lang="it-IT" sz="1100" dirty="0" err="1">
                <a:solidFill>
                  <a:srgbClr val="415364"/>
                </a:solidFill>
                <a:latin typeface="Arial" panose="020B0604020202020204"/>
              </a:rPr>
              <a:t>SMEs</a:t>
            </a:r>
            <a:r>
              <a:rPr lang="it-IT" sz="1100" dirty="0">
                <a:solidFill>
                  <a:srgbClr val="415364"/>
                </a:solidFill>
                <a:latin typeface="Arial" panose="020B0604020202020204"/>
              </a:rPr>
              <a:t>, </a:t>
            </a:r>
            <a:r>
              <a:rPr lang="it-IT" sz="1100" dirty="0" err="1">
                <a:solidFill>
                  <a:srgbClr val="415364"/>
                </a:solidFill>
                <a:latin typeface="Arial" panose="020B0604020202020204"/>
              </a:rPr>
              <a:t>youth</a:t>
            </a:r>
            <a:r>
              <a:rPr lang="it-IT" sz="1100" dirty="0">
                <a:solidFill>
                  <a:srgbClr val="415364"/>
                </a:solidFill>
                <a:latin typeface="Arial" panose="020B0604020202020204"/>
              </a:rPr>
              <a:t> </a:t>
            </a:r>
            <a:r>
              <a:rPr lang="it-IT" sz="1100" dirty="0" err="1">
                <a:solidFill>
                  <a:srgbClr val="415364"/>
                </a:solidFill>
                <a:latin typeface="Arial" panose="020B0604020202020204"/>
              </a:rPr>
              <a:t>SMEs</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female</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SMEs</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sustainability</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1" i="0" u="none" strike="noStrike" kern="1200" cap="none" spc="0" normalizeH="0" baseline="0" noProof="0" dirty="0" err="1">
                <a:ln>
                  <a:noFill/>
                </a:ln>
                <a:solidFill>
                  <a:srgbClr val="415364"/>
                </a:solidFill>
                <a:effectLst/>
                <a:uLnTx/>
                <a:uFillTx/>
                <a:latin typeface="Arial" panose="020B0604020202020204"/>
                <a:ea typeface="+mn-ea"/>
                <a:cs typeface="+mn-cs"/>
              </a:rPr>
              <a:t>strategic</a:t>
            </a: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 markets (Western </a:t>
            </a:r>
            <a:r>
              <a:rPr kumimoji="0" lang="it-IT" sz="1100" b="1" i="0" u="none" strike="noStrike" kern="1200" cap="none" spc="0" normalizeH="0" baseline="0" noProof="0" dirty="0" err="1">
                <a:ln>
                  <a:noFill/>
                </a:ln>
                <a:solidFill>
                  <a:srgbClr val="415364"/>
                </a:solidFill>
                <a:effectLst/>
                <a:uLnTx/>
                <a:uFillTx/>
                <a:latin typeface="Arial" panose="020B0604020202020204"/>
                <a:ea typeface="+mn-ea"/>
                <a:cs typeface="+mn-cs"/>
              </a:rPr>
              <a:t>Balcans</a:t>
            </a: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 Africa, Latin America)</a:t>
            </a:r>
          </a:p>
        </p:txBody>
      </p:sp>
      <p:sp>
        <p:nvSpPr>
          <p:cNvPr id="67" name="Rettangolo arrotondato 85">
            <a:extLst>
              <a:ext uri="{FF2B5EF4-FFF2-40B4-BE49-F238E27FC236}">
                <a16:creationId xmlns:a16="http://schemas.microsoft.com/office/drawing/2014/main" id="{BA940952-A759-B0AD-B494-46D232C00D5F}"/>
              </a:ext>
            </a:extLst>
          </p:cNvPr>
          <p:cNvSpPr/>
          <p:nvPr/>
        </p:nvSpPr>
        <p:spPr>
          <a:xfrm>
            <a:off x="5859778" y="3765493"/>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Up to 6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68" name="Rettangolo arrotondato 85">
            <a:extLst>
              <a:ext uri="{FF2B5EF4-FFF2-40B4-BE49-F238E27FC236}">
                <a16:creationId xmlns:a16="http://schemas.microsoft.com/office/drawing/2014/main" id="{7958FF91-AB4A-B255-508C-70C478EED3C9}"/>
              </a:ext>
            </a:extLst>
          </p:cNvPr>
          <p:cNvSpPr/>
          <p:nvPr/>
        </p:nvSpPr>
        <p:spPr>
          <a:xfrm>
            <a:off x="5751967" y="4282577"/>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financing duration</a:t>
            </a:r>
            <a:endPar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69" name="Rettangolo arrotondato 85">
            <a:extLst>
              <a:ext uri="{FF2B5EF4-FFF2-40B4-BE49-F238E27FC236}">
                <a16:creationId xmlns:a16="http://schemas.microsoft.com/office/drawing/2014/main" id="{8823B8C3-DDB6-27A1-91E1-8236D18ABA14}"/>
              </a:ext>
            </a:extLst>
          </p:cNvPr>
          <p:cNvSpPr/>
          <p:nvPr/>
        </p:nvSpPr>
        <p:spPr>
          <a:xfrm>
            <a:off x="8756469" y="3702239"/>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25% in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advance</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0" name="Rettangolo arrotondato 85">
            <a:extLst>
              <a:ext uri="{FF2B5EF4-FFF2-40B4-BE49-F238E27FC236}">
                <a16:creationId xmlns:a16="http://schemas.microsoft.com/office/drawing/2014/main" id="{39A03686-4A36-B4AF-B570-96C095EBAC3B}"/>
              </a:ext>
            </a:extLst>
          </p:cNvPr>
          <p:cNvSpPr/>
          <p:nvPr/>
        </p:nvSpPr>
        <p:spPr>
          <a:xfrm>
            <a:off x="8651217" y="427305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further</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disbursements</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based</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on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final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report</a:t>
            </a:r>
            <a:endPar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71" name="Rettangolo arrotondato 85">
            <a:extLst>
              <a:ext uri="{FF2B5EF4-FFF2-40B4-BE49-F238E27FC236}">
                <a16:creationId xmlns:a16="http://schemas.microsoft.com/office/drawing/2014/main" id="{0CBB2AE1-23DB-3381-B0A8-4430A847D441}"/>
              </a:ext>
            </a:extLst>
          </p:cNvPr>
          <p:cNvSpPr/>
          <p:nvPr/>
        </p:nvSpPr>
        <p:spPr>
          <a:xfrm>
            <a:off x="7129231" y="3702239"/>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5 €mln</a:t>
            </a:r>
          </a:p>
        </p:txBody>
      </p:sp>
      <p:sp>
        <p:nvSpPr>
          <p:cNvPr id="72" name="Rettangolo arrotondato 85">
            <a:extLst>
              <a:ext uri="{FF2B5EF4-FFF2-40B4-BE49-F238E27FC236}">
                <a16:creationId xmlns:a16="http://schemas.microsoft.com/office/drawing/2014/main" id="{399EC88D-696A-423D-A431-C3189947E0B7}"/>
              </a:ext>
            </a:extLst>
          </p:cNvPr>
          <p:cNvSpPr/>
          <p:nvPr/>
        </p:nvSpPr>
        <p:spPr>
          <a:xfrm>
            <a:off x="6953681" y="427305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maximum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amounts</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by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financial</a:t>
            </a: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00" b="0" i="0" u="none" strike="noStrike" kern="1200" cap="none" spc="0" normalizeH="0" baseline="0" noProof="0" dirty="0" err="1">
                <a:ln>
                  <a:noFill/>
                </a:ln>
                <a:solidFill>
                  <a:srgbClr val="415364"/>
                </a:solidFill>
                <a:effectLst/>
                <a:uLnTx/>
                <a:uFillTx/>
                <a:latin typeface="Arial" panose="020B0604020202020204"/>
                <a:ea typeface="+mn-ea"/>
                <a:cs typeface="+mn-cs"/>
              </a:rPr>
              <a:t>instrument</a:t>
            </a: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73" name="Rettangolo arrotondato 85">
            <a:extLst>
              <a:ext uri="{FF2B5EF4-FFF2-40B4-BE49-F238E27FC236}">
                <a16:creationId xmlns:a16="http://schemas.microsoft.com/office/drawing/2014/main" id="{1FCD24C4-7A1C-CE6D-9BBC-3E1EDC19DA75}"/>
              </a:ext>
            </a:extLst>
          </p:cNvPr>
          <p:cNvSpPr/>
          <p:nvPr/>
        </p:nvSpPr>
        <p:spPr>
          <a:xfrm>
            <a:off x="10344150" y="3688971"/>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Digitalized</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onboarding</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4" name="Rettangolo arrotondato 85">
            <a:extLst>
              <a:ext uri="{FF2B5EF4-FFF2-40B4-BE49-F238E27FC236}">
                <a16:creationId xmlns:a16="http://schemas.microsoft.com/office/drawing/2014/main" id="{031AE03A-8490-0EF9-EC36-FF2F23225D44}"/>
              </a:ext>
            </a:extLst>
          </p:cNvPr>
          <p:cNvSpPr/>
          <p:nvPr/>
        </p:nvSpPr>
        <p:spPr>
          <a:xfrm>
            <a:off x="10218010" y="421948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simest.it</a:t>
            </a:r>
            <a:endParaRPr kumimoji="0" lang="it-IT" sz="14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75" name="CasellaDiTesto 74">
            <a:extLst>
              <a:ext uri="{FF2B5EF4-FFF2-40B4-BE49-F238E27FC236}">
                <a16:creationId xmlns:a16="http://schemas.microsoft.com/office/drawing/2014/main" id="{9A2E8415-9E56-BBC2-61DA-36AE904EA326}"/>
              </a:ext>
            </a:extLst>
          </p:cNvPr>
          <p:cNvSpPr txBox="1"/>
          <p:nvPr/>
        </p:nvSpPr>
        <p:spPr>
          <a:xfrm>
            <a:off x="66675" y="3969311"/>
            <a:ext cx="1189872"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BENEFITS</a:t>
            </a:r>
          </a:p>
        </p:txBody>
      </p:sp>
      <p:pic>
        <p:nvPicPr>
          <p:cNvPr id="76" name="Elemento grafico 75" descr="Accento circonflesso verso destra con riempimento a tinta unita">
            <a:extLst>
              <a:ext uri="{FF2B5EF4-FFF2-40B4-BE49-F238E27FC236}">
                <a16:creationId xmlns:a16="http://schemas.microsoft.com/office/drawing/2014/main" id="{1EB99099-8DA7-C86B-C2D7-F12E0043283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2399" y="4127368"/>
            <a:ext cx="519453" cy="712189"/>
          </a:xfrm>
          <a:prstGeom prst="rect">
            <a:avLst/>
          </a:prstGeom>
        </p:spPr>
      </p:pic>
      <p:sp>
        <p:nvSpPr>
          <p:cNvPr id="77" name="Rettangolo arrotondato 85">
            <a:extLst>
              <a:ext uri="{FF2B5EF4-FFF2-40B4-BE49-F238E27FC236}">
                <a16:creationId xmlns:a16="http://schemas.microsoft.com/office/drawing/2014/main" id="{376164CD-80B2-6421-AEAB-B71691D822B8}"/>
              </a:ext>
            </a:extLst>
          </p:cNvPr>
          <p:cNvSpPr/>
          <p:nvPr/>
        </p:nvSpPr>
        <p:spPr>
          <a:xfrm>
            <a:off x="777971" y="5385853"/>
            <a:ext cx="5481314" cy="48551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Specific</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features of «</a:t>
            </a: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African</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Market </a:t>
            </a: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Developments</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and «Latin America </a:t>
            </a: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Competitivess</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a:t>
            </a:r>
          </a:p>
        </p:txBody>
      </p:sp>
      <p:pic>
        <p:nvPicPr>
          <p:cNvPr id="79" name="Elemento grafico 78" descr="Globo terrestre: Africa ed Europa con riempimento a tinta unita">
            <a:extLst>
              <a:ext uri="{FF2B5EF4-FFF2-40B4-BE49-F238E27FC236}">
                <a16:creationId xmlns:a16="http://schemas.microsoft.com/office/drawing/2014/main" id="{52843D92-0708-8383-23C2-17975CD762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860" y="5496650"/>
            <a:ext cx="548206" cy="548206"/>
          </a:xfrm>
          <a:prstGeom prst="rect">
            <a:avLst/>
          </a:prstGeom>
        </p:spPr>
      </p:pic>
      <p:sp>
        <p:nvSpPr>
          <p:cNvPr id="80" name="CasellaDiTesto 79">
            <a:extLst>
              <a:ext uri="{FF2B5EF4-FFF2-40B4-BE49-F238E27FC236}">
                <a16:creationId xmlns:a16="http://schemas.microsoft.com/office/drawing/2014/main" id="{DADE7011-DE80-3350-77C6-301C1912852C}"/>
              </a:ext>
            </a:extLst>
          </p:cNvPr>
          <p:cNvSpPr txBox="1"/>
          <p:nvPr/>
        </p:nvSpPr>
        <p:spPr>
          <a:xfrm>
            <a:off x="654608" y="6509647"/>
            <a:ext cx="4581714" cy="230832"/>
          </a:xfrm>
          <a:prstGeom prst="rect">
            <a:avLst/>
          </a:prstGeom>
          <a:noFill/>
        </p:spPr>
        <p:txBody>
          <a:bodyPr wrap="square">
            <a:spAutoFit/>
          </a:bodyPr>
          <a:lstStyle/>
          <a:p>
            <a:pPr>
              <a:spcAft>
                <a:spcPts val="300"/>
              </a:spcAft>
            </a:pPr>
            <a:r>
              <a:rPr lang="it-IT" sz="900" i="1" dirty="0"/>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Resources</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from public funds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managed</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by SIMEST on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behalf</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of MAECI</a:t>
            </a:r>
            <a:endParaRPr lang="it-IT" sz="900" i="1" dirty="0"/>
          </a:p>
        </p:txBody>
      </p:sp>
      <p:sp>
        <p:nvSpPr>
          <p:cNvPr id="81" name="CasellaDiTesto 80">
            <a:extLst>
              <a:ext uri="{FF2B5EF4-FFF2-40B4-BE49-F238E27FC236}">
                <a16:creationId xmlns:a16="http://schemas.microsoft.com/office/drawing/2014/main" id="{C3CFBF4E-8C13-4382-9C24-40239097CDD1}"/>
              </a:ext>
            </a:extLst>
          </p:cNvPr>
          <p:cNvSpPr txBox="1"/>
          <p:nvPr/>
        </p:nvSpPr>
        <p:spPr>
          <a:xfrm>
            <a:off x="6676043" y="5404284"/>
            <a:ext cx="5203501" cy="3000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Dedicated</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measures</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for </a:t>
            </a:r>
            <a:r>
              <a:rPr kumimoji="0" lang="it-IT" sz="1350" b="1" i="0" u="none" strike="noStrike" kern="1200" cap="none" spc="0" normalizeH="0" baseline="0" noProof="0" dirty="0" err="1">
                <a:ln>
                  <a:noFill/>
                </a:ln>
                <a:solidFill>
                  <a:srgbClr val="005392"/>
                </a:solidFill>
                <a:effectLst/>
                <a:uLnTx/>
                <a:uFillTx/>
                <a:latin typeface="Arial" panose="020B0604020202020204"/>
                <a:ea typeface="+mn-ea"/>
                <a:cs typeface="+mn-cs"/>
              </a:rPr>
              <a:t>extraordinary</a:t>
            </a:r>
            <a:r>
              <a:rPr kumimoji="0" lang="it-IT" sz="1350" b="1" i="0" u="none" strike="noStrike" kern="1200" cap="none" spc="0" normalizeH="0" baseline="0" noProof="0" dirty="0">
                <a:ln>
                  <a:noFill/>
                </a:ln>
                <a:solidFill>
                  <a:srgbClr val="005392"/>
                </a:solidFill>
                <a:effectLst/>
                <a:uLnTx/>
                <a:uFillTx/>
                <a:latin typeface="Arial" panose="020B0604020202020204"/>
                <a:ea typeface="+mn-ea"/>
                <a:cs typeface="+mn-cs"/>
              </a:rPr>
              <a:t> events</a:t>
            </a:r>
            <a:endParaRPr kumimoji="0" lang="it-IT" sz="135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pic>
        <p:nvPicPr>
          <p:cNvPr id="82" name="Elemento grafico 81" descr="Rete con riempimento a tinta unita">
            <a:extLst>
              <a:ext uri="{FF2B5EF4-FFF2-40B4-BE49-F238E27FC236}">
                <a16:creationId xmlns:a16="http://schemas.microsoft.com/office/drawing/2014/main" id="{4CA79C08-AF7B-155E-5509-DAA24F11B3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8657" y="5461540"/>
            <a:ext cx="516664" cy="516664"/>
          </a:xfrm>
          <a:prstGeom prst="rect">
            <a:avLst/>
          </a:prstGeom>
        </p:spPr>
      </p:pic>
      <p:sp>
        <p:nvSpPr>
          <p:cNvPr id="84" name="CasellaDiTesto 83">
            <a:extLst>
              <a:ext uri="{FF2B5EF4-FFF2-40B4-BE49-F238E27FC236}">
                <a16:creationId xmlns:a16="http://schemas.microsoft.com/office/drawing/2014/main" id="{0038ADFE-5443-21F4-34F1-EE4F4BD5D6AA}"/>
              </a:ext>
            </a:extLst>
          </p:cNvPr>
          <p:cNvSpPr txBox="1"/>
          <p:nvPr/>
        </p:nvSpPr>
        <p:spPr>
          <a:xfrm>
            <a:off x="1141792" y="5842892"/>
            <a:ext cx="4879664"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it-IT" sz="1150" b="1" dirty="0">
                <a:solidFill>
                  <a:srgbClr val="415364"/>
                </a:solidFill>
                <a:latin typeface="Arial" panose="020B0604020202020204"/>
              </a:rPr>
              <a:t>d</a:t>
            </a:r>
            <a:r>
              <a:rPr kumimoji="0" lang="it-IT" sz="1150" b="1" i="0" u="none" strike="noStrike" kern="1200" cap="none" spc="0" normalizeH="0" baseline="0" noProof="0" dirty="0" err="1">
                <a:ln>
                  <a:noFill/>
                </a:ln>
                <a:solidFill>
                  <a:srgbClr val="415364"/>
                </a:solidFill>
                <a:effectLst/>
                <a:uLnTx/>
                <a:uFillTx/>
                <a:latin typeface="Arial" panose="020B0604020202020204"/>
                <a:ea typeface="+mn-ea"/>
                <a:cs typeface="+mn-cs"/>
              </a:rPr>
              <a:t>edicated</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 plafond financing, </a:t>
            </a:r>
            <a:r>
              <a:rPr kumimoji="0" lang="it-IT" sz="1150" b="1" i="0" u="none" strike="noStrike" kern="1200" cap="none" spc="0" normalizeH="0" baseline="0" noProof="0" dirty="0" err="1">
                <a:ln>
                  <a:noFill/>
                </a:ln>
                <a:solidFill>
                  <a:srgbClr val="415364"/>
                </a:solidFill>
                <a:effectLst/>
                <a:uLnTx/>
                <a:uFillTx/>
                <a:latin typeface="Arial" panose="020B0604020202020204"/>
                <a:ea typeface="+mn-ea"/>
                <a:cs typeface="+mn-cs"/>
              </a:rPr>
              <a:t>guarantee</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50" b="1" i="0" u="none" strike="noStrike" kern="1200" cap="none" spc="0" normalizeH="0" baseline="0" noProof="0" dirty="0" err="1">
                <a:ln>
                  <a:noFill/>
                </a:ln>
                <a:solidFill>
                  <a:srgbClr val="415364"/>
                </a:solidFill>
                <a:effectLst/>
                <a:uLnTx/>
                <a:uFillTx/>
                <a:latin typeface="Arial" panose="020B0604020202020204"/>
                <a:ea typeface="+mn-ea"/>
                <a:cs typeface="+mn-cs"/>
              </a:rPr>
              <a:t>exemption</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 </a:t>
            </a:r>
            <a:r>
              <a:rPr lang="it-IT" sz="1150" dirty="0">
                <a:solidFill>
                  <a:srgbClr val="415364"/>
                </a:solidFill>
                <a:latin typeface="Arial" panose="020B0604020202020204"/>
              </a:rPr>
              <a:t>and non-</a:t>
            </a:r>
            <a:r>
              <a:rPr lang="it-IT" sz="1150" dirty="0" err="1">
                <a:solidFill>
                  <a:srgbClr val="415364"/>
                </a:solidFill>
                <a:latin typeface="Arial" panose="020B0604020202020204"/>
              </a:rPr>
              <a:t>repayable</a:t>
            </a:r>
            <a:r>
              <a:rPr lang="it-IT" sz="1150" dirty="0">
                <a:solidFill>
                  <a:srgbClr val="415364"/>
                </a:solidFill>
                <a:latin typeface="Arial" panose="020B0604020202020204"/>
              </a:rPr>
              <a:t> fund,  </a:t>
            </a:r>
            <a:r>
              <a:rPr lang="it-IT" sz="1150" b="1" dirty="0">
                <a:solidFill>
                  <a:srgbClr val="415364"/>
                </a:solidFill>
                <a:latin typeface="Arial" panose="020B0604020202020204"/>
              </a:rPr>
              <a:t>up to 20% </a:t>
            </a:r>
            <a:r>
              <a:rPr lang="it-IT" sz="1150" dirty="0">
                <a:solidFill>
                  <a:srgbClr val="415364"/>
                </a:solidFill>
                <a:latin typeface="Arial" panose="020B0604020202020204"/>
              </a:rPr>
              <a:t>for companies </a:t>
            </a:r>
            <a:r>
              <a:rPr lang="it-IT" sz="1150" dirty="0" err="1">
                <a:solidFill>
                  <a:srgbClr val="415364"/>
                </a:solidFill>
                <a:latin typeface="Arial" panose="020B0604020202020204"/>
              </a:rPr>
              <a:t>located</a:t>
            </a:r>
            <a:r>
              <a:rPr lang="it-IT" sz="1150" dirty="0">
                <a:solidFill>
                  <a:srgbClr val="415364"/>
                </a:solidFill>
                <a:latin typeface="Arial" panose="020B0604020202020204"/>
              </a:rPr>
              <a:t> in the </a:t>
            </a:r>
            <a:r>
              <a:rPr lang="it-IT" sz="1150" b="1" dirty="0">
                <a:solidFill>
                  <a:srgbClr val="415364"/>
                </a:solidFill>
                <a:latin typeface="Arial" panose="020B0604020202020204"/>
              </a:rPr>
              <a:t>South of Italy</a:t>
            </a:r>
            <a:endPar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86" name="CasellaDiTesto 85">
            <a:extLst>
              <a:ext uri="{FF2B5EF4-FFF2-40B4-BE49-F238E27FC236}">
                <a16:creationId xmlns:a16="http://schemas.microsoft.com/office/drawing/2014/main" id="{64DD93E0-988F-AF52-1687-11067BE8E7A0}"/>
              </a:ext>
            </a:extLst>
          </p:cNvPr>
          <p:cNvSpPr txBox="1"/>
          <p:nvPr/>
        </p:nvSpPr>
        <p:spPr>
          <a:xfrm>
            <a:off x="6907492" y="5666580"/>
            <a:ext cx="4740605" cy="6232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it-IT" sz="1150" dirty="0">
                <a:solidFill>
                  <a:srgbClr val="415364"/>
                </a:solidFill>
                <a:latin typeface="Arial" panose="020B0604020202020204"/>
              </a:rPr>
              <a:t>for companies </a:t>
            </a:r>
            <a:r>
              <a:rPr lang="it-IT" sz="1150" dirty="0" err="1">
                <a:solidFill>
                  <a:srgbClr val="415364"/>
                </a:solidFill>
                <a:latin typeface="Arial" panose="020B0604020202020204"/>
              </a:rPr>
              <a:t>affected</a:t>
            </a:r>
            <a:r>
              <a:rPr lang="it-IT" sz="1150" dirty="0">
                <a:solidFill>
                  <a:srgbClr val="415364"/>
                </a:solidFill>
                <a:latin typeface="Arial" panose="020B0604020202020204"/>
              </a:rPr>
              <a:t> </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by the floods </a:t>
            </a:r>
            <a:r>
              <a:rPr kumimoji="0" lang="it-IT" sz="1150" i="0" u="none" strike="noStrike" kern="1200" cap="none" spc="0" normalizeH="0" baseline="0" noProof="0" dirty="0" err="1">
                <a:ln>
                  <a:noFill/>
                </a:ln>
                <a:solidFill>
                  <a:srgbClr val="415364"/>
                </a:solidFill>
                <a:effectLst/>
                <a:uLnTx/>
                <a:uFillTx/>
                <a:latin typeface="Arial" panose="020B0604020202020204"/>
                <a:ea typeface="+mn-ea"/>
                <a:cs typeface="+mn-cs"/>
              </a:rPr>
              <a:t>occurred</a:t>
            </a:r>
            <a:r>
              <a:rPr kumimoji="0" lang="it-IT" sz="1150" i="0" u="none" strike="noStrike" kern="1200" cap="none" spc="0" normalizeH="0" baseline="0" noProof="0" dirty="0">
                <a:ln>
                  <a:noFill/>
                </a:ln>
                <a:solidFill>
                  <a:srgbClr val="415364"/>
                </a:solidFill>
                <a:effectLst/>
                <a:uLnTx/>
                <a:uFillTx/>
                <a:latin typeface="Arial" panose="020B0604020202020204"/>
                <a:ea typeface="+mn-ea"/>
                <a:cs typeface="+mn-cs"/>
              </a:rPr>
              <a:t> in </a:t>
            </a:r>
            <a:r>
              <a:rPr kumimoji="0" lang="it-IT" sz="1150" b="0" i="0" u="none" strike="noStrike" kern="1200" cap="none" spc="0" normalizeH="0" baseline="0" noProof="0" dirty="0">
                <a:ln>
                  <a:noFill/>
                </a:ln>
                <a:solidFill>
                  <a:srgbClr val="415364"/>
                </a:solidFill>
                <a:effectLst/>
                <a:uLnTx/>
                <a:uFillTx/>
                <a:latin typeface="Arial" panose="020B0604020202020204"/>
                <a:ea typeface="+mn-ea"/>
                <a:cs typeface="+mn-cs"/>
              </a:rPr>
              <a:t>2023 and for </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energy intensive companies</a:t>
            </a:r>
            <a:r>
              <a:rPr kumimoji="0" lang="it-IT" sz="1150" b="0" i="0" u="none" strike="noStrike" kern="1200" cap="none" spc="0" normalizeH="0" baseline="0" noProof="0" dirty="0">
                <a:ln>
                  <a:noFill/>
                </a:ln>
                <a:solidFill>
                  <a:srgbClr val="415364"/>
                </a:solidFill>
                <a:effectLst/>
                <a:uLnTx/>
                <a:uFillTx/>
                <a:latin typeface="Arial" panose="020B0604020202020204"/>
                <a:ea typeface="+mn-ea"/>
                <a:cs typeface="+mn-cs"/>
              </a:rPr>
              <a:t> or </a:t>
            </a:r>
            <a:r>
              <a:rPr kumimoji="0" lang="it-IT" sz="1150" b="0" i="0" u="none" strike="noStrike" kern="1200" cap="none" spc="0" normalizeH="0" baseline="0" noProof="0" dirty="0" err="1">
                <a:ln>
                  <a:noFill/>
                </a:ln>
                <a:solidFill>
                  <a:srgbClr val="415364"/>
                </a:solidFill>
                <a:effectLst/>
                <a:uLnTx/>
                <a:uFillTx/>
                <a:latin typeface="Arial" panose="020B0604020202020204"/>
                <a:ea typeface="+mn-ea"/>
                <a:cs typeface="+mn-cs"/>
              </a:rPr>
              <a:t>those</a:t>
            </a:r>
            <a:r>
              <a:rPr kumimoji="0" lang="it-IT" sz="115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50" b="0" i="0" u="none" strike="noStrike" kern="1200" cap="none" spc="0" normalizeH="0" baseline="0" noProof="0" dirty="0" err="1">
                <a:ln>
                  <a:noFill/>
                </a:ln>
                <a:solidFill>
                  <a:srgbClr val="415364"/>
                </a:solidFill>
                <a:effectLst/>
                <a:uLnTx/>
                <a:uFillTx/>
                <a:latin typeface="Arial" panose="020B0604020202020204"/>
                <a:ea typeface="+mn-ea"/>
                <a:cs typeface="+mn-cs"/>
              </a:rPr>
              <a:t>that</a:t>
            </a:r>
            <a:r>
              <a:rPr kumimoji="0" lang="it-IT" sz="115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50" b="0" i="0" u="none" strike="noStrike" kern="1200" cap="none" spc="0" normalizeH="0" baseline="0" noProof="0" dirty="0" err="1">
                <a:ln>
                  <a:noFill/>
                </a:ln>
                <a:solidFill>
                  <a:srgbClr val="415364"/>
                </a:solidFill>
                <a:effectLst/>
                <a:uLnTx/>
                <a:uFillTx/>
                <a:latin typeface="Arial" panose="020B0604020202020204"/>
                <a:ea typeface="+mn-ea"/>
                <a:cs typeface="+mn-cs"/>
              </a:rPr>
              <a:t>undertaken</a:t>
            </a:r>
            <a:r>
              <a:rPr kumimoji="0" lang="it-IT" sz="115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energy </a:t>
            </a:r>
            <a:r>
              <a:rPr kumimoji="0" lang="it-IT" sz="1150" b="1" i="0" u="none" strike="noStrike" kern="1200" cap="none" spc="0" normalizeH="0" baseline="0" noProof="0" dirty="0" err="1">
                <a:ln>
                  <a:noFill/>
                </a:ln>
                <a:solidFill>
                  <a:srgbClr val="415364"/>
                </a:solidFill>
                <a:effectLst/>
                <a:uLnTx/>
                <a:uFillTx/>
                <a:latin typeface="Arial" panose="020B0604020202020204"/>
                <a:ea typeface="+mn-ea"/>
                <a:cs typeface="+mn-cs"/>
              </a:rPr>
              <a:t>efficiency</a:t>
            </a:r>
            <a:r>
              <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150" b="1" i="0" u="none" strike="noStrike" kern="1200" cap="none" spc="0" normalizeH="0" baseline="0" noProof="0" dirty="0" err="1">
                <a:ln>
                  <a:noFill/>
                </a:ln>
                <a:solidFill>
                  <a:srgbClr val="415364"/>
                </a:solidFill>
                <a:effectLst/>
                <a:uLnTx/>
                <a:uFillTx/>
                <a:latin typeface="Arial" panose="020B0604020202020204"/>
                <a:ea typeface="+mn-ea"/>
                <a:cs typeface="+mn-cs"/>
              </a:rPr>
              <a:t>programs</a:t>
            </a:r>
            <a:endParaRPr kumimoji="0" lang="it-IT" sz="115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90" name="Segnaposto numero diapositiva 3">
            <a:extLst>
              <a:ext uri="{FF2B5EF4-FFF2-40B4-BE49-F238E27FC236}">
                <a16:creationId xmlns:a16="http://schemas.microsoft.com/office/drawing/2014/main" id="{A9F4545A-53B1-63B3-2C52-995997A2C2DF}"/>
              </a:ext>
            </a:extLst>
          </p:cNvPr>
          <p:cNvSpPr>
            <a:spLocks noGrp="1"/>
          </p:cNvSpPr>
          <p:nvPr>
            <p:ph type="sldNum" sz="quarter" idx="12"/>
          </p:nvPr>
        </p:nvSpPr>
        <p:spPr>
          <a:xfrm>
            <a:off x="334433" y="6099647"/>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067" b="0" i="0" u="none" strike="noStrike" kern="1200" cap="none" spc="0" normalizeH="0" baseline="0" noProof="0" dirty="0">
              <a:ln>
                <a:noFill/>
              </a:ln>
              <a:solidFill>
                <a:srgbClr val="415064"/>
              </a:solidFill>
              <a:effectLst/>
              <a:uLnTx/>
              <a:uFillTx/>
              <a:latin typeface="Arial" panose="020B0604020202020204"/>
              <a:cs typeface="Arial" panose="020B0604020202020204" pitchFamily="34" charset="0"/>
            </a:endParaRPr>
          </a:p>
        </p:txBody>
      </p:sp>
    </p:spTree>
    <p:extLst>
      <p:ext uri="{BB962C8B-B14F-4D97-AF65-F5344CB8AC3E}">
        <p14:creationId xmlns:p14="http://schemas.microsoft.com/office/powerpoint/2010/main" val="72583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13</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magine 4" descr="Immagine che contiene montagna, aria aperta, natura, cielo&#10;&#10;Descrizione generata automaticamente">
            <a:extLst>
              <a:ext uri="{FF2B5EF4-FFF2-40B4-BE49-F238E27FC236}">
                <a16:creationId xmlns:a16="http://schemas.microsoft.com/office/drawing/2014/main" id="{F20314DD-45C5-AAEE-B310-3DA85758D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24" y="-37459"/>
            <a:ext cx="12233155" cy="6899552"/>
          </a:xfrm>
          <a:prstGeom prst="rect">
            <a:avLst/>
          </a:prstGeom>
        </p:spPr>
      </p:pic>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«Africa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40597" y="2307169"/>
            <a:ext cx="5404726"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  up to 20% for Southern Italy</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en-US" sz="1400" b="1" dirty="0">
                <a:solidFill>
                  <a:srgbClr val="405464"/>
                </a:solidFill>
                <a:latin typeface="Arial" panose="020B0604020202020204" pitchFamily="34" charset="0"/>
              </a:rPr>
              <a:t>S</a:t>
            </a:r>
            <a:r>
              <a:rPr lang="en-US" sz="1400" b="1" i="0" dirty="0">
                <a:solidFill>
                  <a:srgbClr val="405464"/>
                </a:solidFill>
                <a:effectLst/>
                <a:latin typeface="Arial" panose="020B0604020202020204" pitchFamily="34" charset="0"/>
              </a:rPr>
              <a:t>ub-fund for young, female entrepreneurs and innovative SMEs/start-ups</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July 2024</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635949"/>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012651" y="4891233"/>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Africa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932758" y="4874742"/>
            <a:ext cx="3927339"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38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38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38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38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by 31.12.2025 </a:t>
            </a:r>
            <a:r>
              <a:rPr kumimoji="0" lang="it-IT" altLang="it-IT" sz="138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38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38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38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38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38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38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38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Africa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7" name="Rettangolo 26">
            <a:extLst>
              <a:ext uri="{FF2B5EF4-FFF2-40B4-BE49-F238E27FC236}">
                <a16:creationId xmlns:a16="http://schemas.microsoft.com/office/drawing/2014/main" id="{63EDFF87-CD37-D05D-E268-CBEBFFD98DA1}"/>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2B5D94AA-8A00-F1D7-DDD1-2E30B8ED1F44}"/>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3377D4D0-A72C-1C1C-36C9-CC7B631292FE}"/>
              </a:ext>
            </a:extLst>
          </p:cNvPr>
          <p:cNvSpPr/>
          <p:nvPr/>
        </p:nvSpPr>
        <p:spPr>
          <a:xfrm>
            <a:off x="7180759" y="1709337"/>
            <a:ext cx="4775080" cy="80127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TRAINING FOR AFRICAN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Including</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dedicated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facilites</a:t>
            </a:r>
            <a:r>
              <a:rPr lang="it-IT" sz="1100" kern="0" dirty="0">
                <a:solidFill>
                  <a:srgbClr val="415364"/>
                </a:solidFill>
                <a:latin typeface="Arial" panose="020B0604020202020204" pitchFamily="34" charset="0"/>
                <a:cs typeface="Arial" panose="020B0604020202020204" pitchFamily="34" charset="0"/>
              </a:rPr>
              <a:t>, travel, </a:t>
            </a:r>
            <a:r>
              <a:rPr lang="it-IT" sz="1100" kern="0" dirty="0" err="1">
                <a:solidFill>
                  <a:srgbClr val="415364"/>
                </a:solidFill>
                <a:latin typeface="Arial" panose="020B0604020202020204" pitchFamily="34" charset="0"/>
                <a:cs typeface="Arial" panose="020B0604020202020204" pitchFamily="34" charset="0"/>
              </a:rPr>
              <a:t>accomodation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immigration</a:t>
            </a:r>
            <a:r>
              <a:rPr lang="it-IT" sz="1100" kern="0" dirty="0">
                <a:solidFill>
                  <a:srgbClr val="415364"/>
                </a:solidFill>
                <a:latin typeface="Arial" panose="020B0604020202020204" pitchFamily="34" charset="0"/>
                <a:cs typeface="Arial" panose="020B0604020202020204" pitchFamily="34" charset="0"/>
              </a:rPr>
              <a:t>, work </a:t>
            </a:r>
            <a:r>
              <a:rPr lang="it-IT" sz="1100" kern="0" dirty="0" err="1">
                <a:solidFill>
                  <a:srgbClr val="415364"/>
                </a:solidFill>
                <a:latin typeface="Arial" panose="020B0604020202020204" pitchFamily="34" charset="0"/>
                <a:cs typeface="Arial" panose="020B0604020202020204" pitchFamily="34" charset="0"/>
              </a:rPr>
              <a:t>permits</a:t>
            </a:r>
            <a:r>
              <a:rPr lang="it-IT" sz="1100" kern="0" dirty="0">
                <a:solidFill>
                  <a:srgbClr val="415364"/>
                </a:solidFill>
                <a:latin typeface="Arial" panose="020B0604020202020204" pitchFamily="34" charset="0"/>
                <a:cs typeface="Arial" panose="020B0604020202020204" pitchFamily="34" charset="0"/>
              </a:rPr>
              <a:t> and work </a:t>
            </a:r>
            <a:r>
              <a:rPr lang="it-IT" sz="1100" kern="0" dirty="0" err="1">
                <a:solidFill>
                  <a:srgbClr val="415364"/>
                </a:solidFill>
                <a:latin typeface="Arial" panose="020B0604020202020204" pitchFamily="34" charset="0"/>
                <a:cs typeface="Arial" panose="020B0604020202020204" pitchFamily="34" charset="0"/>
              </a:rPr>
              <a:t>contract</a:t>
            </a:r>
            <a:r>
              <a:rPr lang="it-IT" sz="1100" kern="0" dirty="0">
                <a:solidFill>
                  <a:srgbClr val="415364"/>
                </a:solidFill>
                <a:latin typeface="Arial" panose="020B0604020202020204" pitchFamily="34" charset="0"/>
                <a:cs typeface="Arial" panose="020B0604020202020204" pitchFamily="34" charset="0"/>
              </a:rPr>
              <a:t> for </a:t>
            </a:r>
            <a:r>
              <a:rPr lang="it-IT" sz="1100" kern="0" dirty="0" err="1">
                <a:solidFill>
                  <a:srgbClr val="415364"/>
                </a:solidFill>
                <a:latin typeface="Arial" panose="020B0604020202020204" pitchFamily="34" charset="0"/>
                <a:cs typeface="Arial" panose="020B0604020202020204" pitchFamily="34" charset="0"/>
              </a:rPr>
              <a:t>trained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personel</a:t>
            </a:r>
            <a:r>
              <a:rPr lang="it-IT" sz="1100" kern="0" dirty="0">
                <a:solidFill>
                  <a:srgbClr val="415364"/>
                </a:solidFill>
                <a:latin typeface="Arial" panose="020B0604020202020204" pitchFamily="34" charset="0"/>
                <a:cs typeface="Arial" panose="020B0604020202020204" pitchFamily="34" charset="0"/>
              </a:rPr>
              <a:t> </a:t>
            </a:r>
          </a:p>
        </p:txBody>
      </p:sp>
      <p:sp>
        <p:nvSpPr>
          <p:cNvPr id="50" name="Rettangolo 49">
            <a:extLst>
              <a:ext uri="{FF2B5EF4-FFF2-40B4-BE49-F238E27FC236}">
                <a16:creationId xmlns:a16="http://schemas.microsoft.com/office/drawing/2014/main" id="{3A3BFC1C-ABDE-2352-F867-AAB9D15B5533}"/>
              </a:ext>
            </a:extLst>
          </p:cNvPr>
          <p:cNvSpPr/>
          <p:nvPr/>
        </p:nvSpPr>
        <p:spPr>
          <a:xfrm>
            <a:off x="7281145" y="2716924"/>
            <a:ext cx="4689208" cy="6072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INNOVATION AND KNOW-HOW TRANSFER</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Productive</a:t>
            </a:r>
            <a:r>
              <a:rPr lang="it-IT" sz="1100" kern="0" dirty="0">
                <a:solidFill>
                  <a:srgbClr val="415364"/>
                </a:solidFill>
                <a:latin typeface="Arial" panose="020B0604020202020204" pitchFamily="34" charset="0"/>
                <a:cs typeface="Arial" panose="020B0604020202020204" pitchFamily="34" charset="0"/>
              </a:rPr>
              <a:t> and commercial investments in Italy and Africa and financing of </a:t>
            </a:r>
            <a:r>
              <a:rPr lang="it-IT" sz="1100" kern="0" dirty="0" err="1">
                <a:solidFill>
                  <a:srgbClr val="415364"/>
                </a:solidFill>
                <a:latin typeface="Arial" panose="020B0604020202020204" pitchFamily="34" charset="0"/>
                <a:cs typeface="Arial" panose="020B0604020202020204" pitchFamily="34" charset="0"/>
              </a:rPr>
              <a:t>subisidiary</a:t>
            </a:r>
            <a:r>
              <a:rPr lang="it-IT" sz="1100" kern="0" dirty="0">
                <a:solidFill>
                  <a:srgbClr val="415364"/>
                </a:solidFill>
                <a:latin typeface="Arial" panose="020B0604020202020204" pitchFamily="34" charset="0"/>
                <a:cs typeface="Arial" panose="020B0604020202020204" pitchFamily="34" charset="0"/>
              </a:rPr>
              <a:t> companies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1" name="Rettangolo 50">
            <a:extLst>
              <a:ext uri="{FF2B5EF4-FFF2-40B4-BE49-F238E27FC236}">
                <a16:creationId xmlns:a16="http://schemas.microsoft.com/office/drawing/2014/main" id="{60E525C1-EAE6-DAFB-3CB7-63272AE297D1}"/>
              </a:ext>
            </a:extLst>
          </p:cNvPr>
          <p:cNvSpPr/>
          <p:nvPr/>
        </p:nvSpPr>
        <p:spPr>
          <a:xfrm>
            <a:off x="7391513" y="3465694"/>
            <a:ext cx="4375347" cy="60723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COMPETITIVENESS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Sustainability</a:t>
            </a:r>
            <a:r>
              <a:rPr lang="it-IT" sz="1100" kern="0" dirty="0">
                <a:solidFill>
                  <a:srgbClr val="415364"/>
                </a:solidFill>
                <a:latin typeface="Arial" panose="020B0604020202020204" pitchFamily="34" charset="0"/>
                <a:cs typeface="Arial" panose="020B0604020202020204" pitchFamily="34" charset="0"/>
              </a:rPr>
              <a:t> and </a:t>
            </a:r>
            <a:r>
              <a:rPr lang="it-IT" sz="1100" kern="0" dirty="0" err="1">
                <a:solidFill>
                  <a:srgbClr val="415364"/>
                </a:solidFill>
                <a:latin typeface="Arial" panose="020B0604020202020204" pitchFamily="34" charset="0"/>
                <a:cs typeface="Arial" panose="020B0604020202020204" pitchFamily="34" charset="0"/>
              </a:rPr>
              <a:t>digitalization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specialized</a:t>
            </a:r>
            <a:r>
              <a:rPr lang="it-IT" sz="1100" kern="0" dirty="0">
                <a:solidFill>
                  <a:srgbClr val="415364"/>
                </a:solidFill>
                <a:latin typeface="Arial" panose="020B0604020202020204" pitchFamily="34" charset="0"/>
                <a:cs typeface="Arial" panose="020B0604020202020204" pitchFamily="34" charset="0"/>
              </a:rPr>
              <a:t> consulting services and </a:t>
            </a:r>
            <a:r>
              <a:rPr lang="it-IT" sz="1100" kern="0" dirty="0" err="1">
                <a:solidFill>
                  <a:srgbClr val="415364"/>
                </a:solidFill>
                <a:latin typeface="Arial" panose="020B0604020202020204" pitchFamily="34" charset="0"/>
                <a:cs typeface="Arial" panose="020B0604020202020204" pitchFamily="34" charset="0"/>
              </a:rPr>
              <a:t>certifications</a:t>
            </a:r>
            <a:r>
              <a:rPr lang="it-IT" sz="1100" kern="0" dirty="0">
                <a:solidFill>
                  <a:srgbClr val="415364"/>
                </a:solidFill>
                <a:latin typeface="Arial" panose="020B0604020202020204" pitchFamily="34" charset="0"/>
                <a:cs typeface="Arial" panose="020B0604020202020204" pitchFamily="34" charset="0"/>
              </a:rPr>
              <a:t>, e-commerce and trade fairs </a:t>
            </a:r>
            <a:r>
              <a:rPr lang="it-IT" sz="1100" kern="0" dirty="0" err="1">
                <a:solidFill>
                  <a:srgbClr val="415364"/>
                </a:solidFill>
                <a:latin typeface="Arial" panose="020B0604020202020204" pitchFamily="34" charset="0"/>
                <a:cs typeface="Arial" panose="020B0604020202020204" pitchFamily="34" charset="0"/>
              </a:rPr>
              <a:t>focused</a:t>
            </a:r>
            <a:r>
              <a:rPr lang="it-IT" sz="1100" kern="0" dirty="0">
                <a:solidFill>
                  <a:srgbClr val="415364"/>
                </a:solidFill>
                <a:latin typeface="Arial" panose="020B0604020202020204" pitchFamily="34" charset="0"/>
                <a:cs typeface="Arial" panose="020B0604020202020204" pitchFamily="34" charset="0"/>
              </a:rPr>
              <a:t> on Africa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2" name="Rettangolo 51">
            <a:extLst>
              <a:ext uri="{FF2B5EF4-FFF2-40B4-BE49-F238E27FC236}">
                <a16:creationId xmlns:a16="http://schemas.microsoft.com/office/drawing/2014/main" id="{B2E56AF4-973F-4DF9-87E2-BF36D63744B2}"/>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TO FINANCE</a:t>
            </a:r>
          </a:p>
        </p:txBody>
      </p:sp>
      <p:sp>
        <p:nvSpPr>
          <p:cNvPr id="2" name="CasellaDiTesto 32">
            <a:extLst>
              <a:ext uri="{FF2B5EF4-FFF2-40B4-BE49-F238E27FC236}">
                <a16:creationId xmlns:a16="http://schemas.microsoft.com/office/drawing/2014/main" id="{BA38C88D-C7C4-EAF9-6991-3953A9B49E57}"/>
              </a:ext>
            </a:extLst>
          </p:cNvPr>
          <p:cNvSpPr txBox="1">
            <a:spLocks noChangeArrowheads="1"/>
          </p:cNvSpPr>
          <p:nvPr/>
        </p:nvSpPr>
        <p:spPr bwMode="auto">
          <a:xfrm>
            <a:off x="673577" y="5002818"/>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comanies</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sp>
        <p:nvSpPr>
          <p:cNvPr id="3" name="Rettangolo arrotondato 85">
            <a:extLst>
              <a:ext uri="{FF2B5EF4-FFF2-40B4-BE49-F238E27FC236}">
                <a16:creationId xmlns:a16="http://schemas.microsoft.com/office/drawing/2014/main" id="{0A007050-20B1-36A1-B89E-C900F6D90CA3}"/>
              </a:ext>
            </a:extLst>
          </p:cNvPr>
          <p:cNvSpPr/>
          <p:nvPr/>
        </p:nvSpPr>
        <p:spPr>
          <a:xfrm rot="20581436">
            <a:off x="664080" y="4828034"/>
            <a:ext cx="532374" cy="19093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p>
        </p:txBody>
      </p:sp>
      <p:sp>
        <p:nvSpPr>
          <p:cNvPr id="15" name="Segnaposto numero diapositiva 3">
            <a:extLst>
              <a:ext uri="{FF2B5EF4-FFF2-40B4-BE49-F238E27FC236}">
                <a16:creationId xmlns:a16="http://schemas.microsoft.com/office/drawing/2014/main" id="{AEB325A9-E98F-1815-BC42-267FF057BC6B}"/>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6976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alace of Fine Arts Mexico City">
            <a:extLst>
              <a:ext uri="{FF2B5EF4-FFF2-40B4-BE49-F238E27FC236}">
                <a16:creationId xmlns:a16="http://schemas.microsoft.com/office/drawing/2014/main" id="{18990005-0B14-8FD6-E5A1-000430EAFE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38100"/>
            <a:ext cx="10343190" cy="6895460"/>
          </a:xfrm>
          <a:prstGeom prst="rect">
            <a:avLst/>
          </a:prstGeom>
        </p:spPr>
      </p:pic>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Univers Condensed" panose="020B050602020205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14</a:t>
            </a:fld>
            <a:endParaRPr kumimoji="0" lang="it-IT" sz="1200" b="0" i="0" u="none" strike="noStrike" kern="1200" cap="none" spc="-31"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1" y="335135"/>
            <a:ext cx="12191079"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02518" y="510413"/>
            <a:ext cx="12025085"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«Latin America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37052" y="2445389"/>
            <a:ext cx="5322199"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  up to 20% for Southern Italy</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rPr>
              <a:t>Funding for digitalization and sustainability, capital strengthening and training.</a:t>
            </a: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4105"/>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March 2025</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704992"/>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5" name="Rettangolo 4">
            <a:extLst>
              <a:ext uri="{FF2B5EF4-FFF2-40B4-BE49-F238E27FC236}">
                <a16:creationId xmlns:a16="http://schemas.microsoft.com/office/drawing/2014/main" id="{8F64E9CC-2E78-55EC-9388-CE2B84865E3C}"/>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33" name="Rettangolo 32">
            <a:extLst>
              <a:ext uri="{FF2B5EF4-FFF2-40B4-BE49-F238E27FC236}">
                <a16:creationId xmlns:a16="http://schemas.microsoft.com/office/drawing/2014/main" id="{75A5FFA4-E802-471E-CF04-9A91F61FC489}"/>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GEOGRAPHIES</a:t>
            </a:r>
          </a:p>
        </p:txBody>
      </p:sp>
      <p:pic>
        <p:nvPicPr>
          <p:cNvPr id="1026" name="Picture 2" descr="Bandiera del Messico - Wikipedia">
            <a:extLst>
              <a:ext uri="{FF2B5EF4-FFF2-40B4-BE49-F238E27FC236}">
                <a16:creationId xmlns:a16="http://schemas.microsoft.com/office/drawing/2014/main" id="{EB1D8E17-F9F9-3CE1-69FC-7D6CBD0F5F8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2587" y="2828602"/>
            <a:ext cx="933035" cy="533385"/>
          </a:xfrm>
          <a:prstGeom prst="rect">
            <a:avLst/>
          </a:prstGeom>
          <a:noFill/>
          <a:extLst>
            <a:ext uri="{909E8E84-426E-40DD-AFC4-6F175D3DCCD1}">
              <a14:hiddenFill xmlns:a14="http://schemas.microsoft.com/office/drawing/2010/main">
                <a:solidFill>
                  <a:srgbClr val="FFFFFF"/>
                </a:solidFill>
              </a14:hiddenFill>
            </a:ext>
          </a:extLst>
        </p:spPr>
      </p:pic>
      <p:pic>
        <p:nvPicPr>
          <p:cNvPr id="799" name="Immagine 798">
            <a:extLst>
              <a:ext uri="{FF2B5EF4-FFF2-40B4-BE49-F238E27FC236}">
                <a16:creationId xmlns:a16="http://schemas.microsoft.com/office/drawing/2014/main" id="{5F6C0166-632D-C811-3C22-44FA176C41A9}"/>
              </a:ext>
            </a:extLst>
          </p:cNvPr>
          <p:cNvPicPr>
            <a:picLocks noChangeAspect="1"/>
          </p:cNvPicPr>
          <p:nvPr/>
        </p:nvPicPr>
        <p:blipFill>
          <a:blip r:embed="rId6"/>
          <a:stretch>
            <a:fillRect/>
          </a:stretch>
        </p:blipFill>
        <p:spPr>
          <a:xfrm>
            <a:off x="10858594" y="2445389"/>
            <a:ext cx="714397" cy="1228763"/>
          </a:xfrm>
          <a:prstGeom prst="rect">
            <a:avLst/>
          </a:prstGeom>
        </p:spPr>
      </p:pic>
      <p:pic>
        <p:nvPicPr>
          <p:cNvPr id="800" name="Immagine 799">
            <a:extLst>
              <a:ext uri="{FF2B5EF4-FFF2-40B4-BE49-F238E27FC236}">
                <a16:creationId xmlns:a16="http://schemas.microsoft.com/office/drawing/2014/main" id="{34827FEB-CF74-0D80-1402-9BC0869CB310}"/>
              </a:ext>
            </a:extLst>
          </p:cNvPr>
          <p:cNvPicPr>
            <a:picLocks noChangeAspect="1"/>
          </p:cNvPicPr>
          <p:nvPr/>
        </p:nvPicPr>
        <p:blipFill>
          <a:blip r:embed="rId7"/>
          <a:stretch>
            <a:fillRect/>
          </a:stretch>
        </p:blipFill>
        <p:spPr>
          <a:xfrm>
            <a:off x="9067295" y="2735011"/>
            <a:ext cx="1353429" cy="1048603"/>
          </a:xfrm>
          <a:prstGeom prst="rect">
            <a:avLst/>
          </a:prstGeom>
        </p:spPr>
      </p:pic>
      <p:sp>
        <p:nvSpPr>
          <p:cNvPr id="34" name="CasellaDiTesto 33">
            <a:extLst>
              <a:ext uri="{FF2B5EF4-FFF2-40B4-BE49-F238E27FC236}">
                <a16:creationId xmlns:a16="http://schemas.microsoft.com/office/drawing/2014/main" id="{8CE2E280-78D2-364B-0F04-B0D073002FE0}"/>
              </a:ext>
            </a:extLst>
          </p:cNvPr>
          <p:cNvSpPr txBox="1"/>
          <p:nvPr/>
        </p:nvSpPr>
        <p:spPr>
          <a:xfrm>
            <a:off x="7620443" y="2109166"/>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MEXICO</a:t>
            </a:r>
          </a:p>
        </p:txBody>
      </p:sp>
      <p:sp>
        <p:nvSpPr>
          <p:cNvPr id="35" name="CasellaDiTesto 34">
            <a:extLst>
              <a:ext uri="{FF2B5EF4-FFF2-40B4-BE49-F238E27FC236}">
                <a16:creationId xmlns:a16="http://schemas.microsoft.com/office/drawing/2014/main" id="{043F93A7-29FA-8D90-B192-6F8FD366FAB8}"/>
              </a:ext>
            </a:extLst>
          </p:cNvPr>
          <p:cNvSpPr txBox="1"/>
          <p:nvPr/>
        </p:nvSpPr>
        <p:spPr>
          <a:xfrm>
            <a:off x="9031281" y="1979539"/>
            <a:ext cx="9572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CENTRAL AMERICA</a:t>
            </a:r>
          </a:p>
        </p:txBody>
      </p:sp>
      <p:sp>
        <p:nvSpPr>
          <p:cNvPr id="36" name="CasellaDiTesto 35">
            <a:extLst>
              <a:ext uri="{FF2B5EF4-FFF2-40B4-BE49-F238E27FC236}">
                <a16:creationId xmlns:a16="http://schemas.microsoft.com/office/drawing/2014/main" id="{19335886-3C79-90B7-CDD0-C3E3ACDE54BC}"/>
              </a:ext>
            </a:extLst>
          </p:cNvPr>
          <p:cNvSpPr txBox="1"/>
          <p:nvPr/>
        </p:nvSpPr>
        <p:spPr>
          <a:xfrm>
            <a:off x="10546344" y="1979539"/>
            <a:ext cx="120958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SOUTH AMERICA</a:t>
            </a:r>
          </a:p>
        </p:txBody>
      </p:sp>
      <p:sp>
        <p:nvSpPr>
          <p:cNvPr id="15" name="Segnaposto numero diapositiva 3">
            <a:extLst>
              <a:ext uri="{FF2B5EF4-FFF2-40B4-BE49-F238E27FC236}">
                <a16:creationId xmlns:a16="http://schemas.microsoft.com/office/drawing/2014/main" id="{23021DD7-AE33-CAEE-B41A-AD01D2C94B7E}"/>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50" b="0" i="0" u="none" strike="noStrike" kern="1200" cap="none" spc="0" normalizeH="0" baseline="0" noProof="0" smtClean="0">
                <a:ln>
                  <a:noFill/>
                </a:ln>
                <a:solidFill>
                  <a:srgbClr val="4150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050" b="0" i="0" u="none" strike="noStrike" kern="1200" cap="none" spc="0" normalizeH="0" baseline="0" noProof="0" dirty="0">
              <a:ln>
                <a:noFill/>
              </a:ln>
              <a:solidFill>
                <a:srgbClr val="415064"/>
              </a:solidFill>
              <a:effectLst/>
              <a:uLnTx/>
              <a:uFillTx/>
              <a:latin typeface="Arial" panose="020B0604020202020204"/>
              <a:ea typeface="+mn-ea"/>
              <a:cs typeface="+mn-cs"/>
            </a:endParaRPr>
          </a:p>
        </p:txBody>
      </p:sp>
      <p:sp>
        <p:nvSpPr>
          <p:cNvPr id="17" name="CasellaDiTesto 32">
            <a:extLst>
              <a:ext uri="{FF2B5EF4-FFF2-40B4-BE49-F238E27FC236}">
                <a16:creationId xmlns:a16="http://schemas.microsoft.com/office/drawing/2014/main" id="{F9DF1358-32B7-6F2F-0996-68D5B271F4AE}"/>
              </a:ext>
            </a:extLst>
          </p:cNvPr>
          <p:cNvSpPr txBox="1">
            <a:spLocks noChangeArrowheads="1"/>
          </p:cNvSpPr>
          <p:nvPr/>
        </p:nvSpPr>
        <p:spPr bwMode="auto">
          <a:xfrm>
            <a:off x="4012651" y="4891233"/>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Latin America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18" name="CasellaDiTesto 32">
            <a:extLst>
              <a:ext uri="{FF2B5EF4-FFF2-40B4-BE49-F238E27FC236}">
                <a16:creationId xmlns:a16="http://schemas.microsoft.com/office/drawing/2014/main" id="{93D29113-F152-305A-B36A-76A890E48C64}"/>
              </a:ext>
            </a:extLst>
          </p:cNvPr>
          <p:cNvSpPr txBox="1">
            <a:spLocks noChangeArrowheads="1"/>
          </p:cNvSpPr>
          <p:nvPr/>
        </p:nvSpPr>
        <p:spPr bwMode="auto">
          <a:xfrm>
            <a:off x="7932758" y="4874742"/>
            <a:ext cx="3927339"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38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38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38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38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by 31.12.2026 </a:t>
            </a:r>
            <a:r>
              <a:rPr kumimoji="0" lang="it-IT" altLang="it-IT" sz="138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38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38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38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38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38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38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38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Latin America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0" name="CasellaDiTesto 32">
            <a:extLst>
              <a:ext uri="{FF2B5EF4-FFF2-40B4-BE49-F238E27FC236}">
                <a16:creationId xmlns:a16="http://schemas.microsoft.com/office/drawing/2014/main" id="{8D302C37-4BC9-E24A-45CA-240F166FB3A5}"/>
              </a:ext>
            </a:extLst>
          </p:cNvPr>
          <p:cNvSpPr txBox="1">
            <a:spLocks noChangeArrowheads="1"/>
          </p:cNvSpPr>
          <p:nvPr/>
        </p:nvSpPr>
        <p:spPr bwMode="auto">
          <a:xfrm>
            <a:off x="673577" y="5002818"/>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comanies</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sp>
        <p:nvSpPr>
          <p:cNvPr id="2" name="Rettangolo 1">
            <a:extLst>
              <a:ext uri="{FF2B5EF4-FFF2-40B4-BE49-F238E27FC236}">
                <a16:creationId xmlns:a16="http://schemas.microsoft.com/office/drawing/2014/main" id="{69CEEFCD-DC93-72E4-1BC9-197823AE6CDE}"/>
              </a:ext>
            </a:extLst>
          </p:cNvPr>
          <p:cNvSpPr/>
          <p:nvPr/>
        </p:nvSpPr>
        <p:spPr>
          <a:xfrm>
            <a:off x="3069075" y="6296733"/>
            <a:ext cx="7491709" cy="484594"/>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defTabSz="1178125">
              <a:lnSpc>
                <a:spcPct val="100000"/>
              </a:lnSpc>
              <a:spcBef>
                <a:spcPts val="0"/>
              </a:spcBef>
              <a:defRPr/>
            </a:pPr>
            <a:r>
              <a:rPr kumimoji="0" lang="en-US"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An additional </a:t>
            </a:r>
            <a:r>
              <a:rPr lang="en-US" sz="1800" b="1" u="sng" dirty="0">
                <a:solidFill>
                  <a:srgbClr val="005392"/>
                </a:solidFill>
                <a:latin typeface="Arial" panose="020B0604020202020204" pitchFamily="34" charset="0"/>
                <a:cs typeface="Arial" panose="020B0604020202020204" pitchFamily="34" charset="0"/>
              </a:rPr>
              <a:t>300 €</a:t>
            </a:r>
            <a:r>
              <a:rPr lang="en-US" sz="1800" b="1" u="sng" dirty="0" err="1">
                <a:solidFill>
                  <a:srgbClr val="005392"/>
                </a:solidFill>
                <a:latin typeface="Arial" panose="020B0604020202020204" pitchFamily="34" charset="0"/>
                <a:cs typeface="Arial" panose="020B0604020202020204" pitchFamily="34" charset="0"/>
              </a:rPr>
              <a:t>mln</a:t>
            </a:r>
            <a:r>
              <a:rPr lang="en-US" sz="1800" dirty="0">
                <a:solidFill>
                  <a:srgbClr val="005392"/>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plafond is set for export orders</a:t>
            </a:r>
            <a:endParaRPr kumimoji="0" lang="it-IT" sz="1800" b="1" i="0" u="none" strike="noStrike" kern="1200" cap="none" spc="0" normalizeH="0" baseline="0" noProof="0" dirty="0">
              <a:ln>
                <a:noFill/>
              </a:ln>
              <a:solidFill>
                <a:srgbClr val="415364"/>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418971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descr="Paesaggio di montagna con stelle nel cielo">
            <a:extLst>
              <a:ext uri="{FF2B5EF4-FFF2-40B4-BE49-F238E27FC236}">
                <a16:creationId xmlns:a16="http://schemas.microsoft.com/office/drawing/2014/main" id="{ED1308FC-6BD0-E030-4A0E-AE3D39439C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058592"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ttangolo 24">
            <a:extLst>
              <a:ext uri="{FF2B5EF4-FFF2-40B4-BE49-F238E27FC236}">
                <a16:creationId xmlns:a16="http://schemas.microsoft.com/office/drawing/2014/main" id="{F31832FB-7980-B3CB-4315-DDD05D51816D}"/>
              </a:ext>
            </a:extLst>
          </p:cNvPr>
          <p:cNvSpPr/>
          <p:nvPr/>
        </p:nvSpPr>
        <p:spPr>
          <a:xfrm>
            <a:off x="136489" y="358296"/>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27" name="Rettangolo 26">
            <a:extLst>
              <a:ext uri="{FF2B5EF4-FFF2-40B4-BE49-F238E27FC236}">
                <a16:creationId xmlns:a16="http://schemas.microsoft.com/office/drawing/2014/main" id="{CD524B89-2709-DABA-5421-DFCF939D0040}"/>
              </a:ext>
            </a:extLst>
          </p:cNvPr>
          <p:cNvSpPr/>
          <p:nvPr/>
        </p:nvSpPr>
        <p:spPr>
          <a:xfrm>
            <a:off x="247598" y="422400"/>
            <a:ext cx="2114938"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ttangolo 22">
            <a:extLst>
              <a:ext uri="{FF2B5EF4-FFF2-40B4-BE49-F238E27FC236}">
                <a16:creationId xmlns:a16="http://schemas.microsoft.com/office/drawing/2014/main" id="{DCF6EFC0-10BE-6837-487C-0ECA7BF08DFF}"/>
              </a:ext>
            </a:extLst>
          </p:cNvPr>
          <p:cNvSpPr/>
          <p:nvPr/>
        </p:nvSpPr>
        <p:spPr>
          <a:xfrm>
            <a:off x="291501" y="384636"/>
            <a:ext cx="12011608"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ea typeface="+mn-ea"/>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 for energy-intensive companies </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a:t>
            </a:r>
          </a:p>
        </p:txBody>
      </p:sp>
      <p:sp>
        <p:nvSpPr>
          <p:cNvPr id="28" name="Rettangolo 27">
            <a:extLst>
              <a:ext uri="{FF2B5EF4-FFF2-40B4-BE49-F238E27FC236}">
                <a16:creationId xmlns:a16="http://schemas.microsoft.com/office/drawing/2014/main" id="{E5653A86-3F08-E040-2405-42313E0F67C3}"/>
              </a:ext>
            </a:extLst>
          </p:cNvPr>
          <p:cNvSpPr/>
          <p:nvPr/>
        </p:nvSpPr>
        <p:spPr>
          <a:xfrm>
            <a:off x="790385" y="1605382"/>
            <a:ext cx="6785677"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Capital support </a:t>
            </a:r>
            <a:r>
              <a:rPr kumimoji="0" lang="en-US" sz="240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alleviate the impact of </a:t>
            </a: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 costs.</a:t>
            </a:r>
            <a:endParaRPr kumimoji="0" lang="it-IT"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9" name="Rettangolo 38">
            <a:extLst>
              <a:ext uri="{FF2B5EF4-FFF2-40B4-BE49-F238E27FC236}">
                <a16:creationId xmlns:a16="http://schemas.microsoft.com/office/drawing/2014/main" id="{D76012FE-1D81-97F7-19A7-C4A27D732876}"/>
              </a:ext>
            </a:extLst>
          </p:cNvPr>
          <p:cNvSpPr/>
          <p:nvPr/>
        </p:nvSpPr>
        <p:spPr>
          <a:xfrm>
            <a:off x="354911" y="4231054"/>
            <a:ext cx="4014910"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CasellaDiTesto 28">
            <a:extLst>
              <a:ext uri="{FF2B5EF4-FFF2-40B4-BE49-F238E27FC236}">
                <a16:creationId xmlns:a16="http://schemas.microsoft.com/office/drawing/2014/main" id="{70C3A11B-9EE4-741B-ABD8-CBA821F91266}"/>
              </a:ext>
            </a:extLst>
          </p:cNvPr>
          <p:cNvSpPr txBox="1"/>
          <p:nvPr/>
        </p:nvSpPr>
        <p:spPr>
          <a:xfrm>
            <a:off x="952781" y="4237318"/>
            <a:ext cx="6976054"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it-IT" sz="1400" b="1" dirty="0">
                <a:solidFill>
                  <a:srgbClr val="415364"/>
                </a:solidFill>
                <a:latin typeface="Arial" panose="020B0604020202020204" pitchFamily="34" charset="0"/>
                <a:cs typeface="Arial" panose="020B0604020202020204" pitchFamily="34" charset="0"/>
              </a:rPr>
              <a:t>2</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0% non-</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repayable</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90% of the</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Green and Digital Transition funding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can be allocated to expenses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 capital strengthening</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the possibility of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increasing share capital and providing shareholder loans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subsidiary companies.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0" name="Rettangolo con angoli arrotondati 29">
            <a:extLst>
              <a:ext uri="{FF2B5EF4-FFF2-40B4-BE49-F238E27FC236}">
                <a16:creationId xmlns:a16="http://schemas.microsoft.com/office/drawing/2014/main" id="{11998808-035C-0C90-1D69-93269A7246A4}"/>
              </a:ext>
            </a:extLst>
          </p:cNvPr>
          <p:cNvSpPr/>
          <p:nvPr/>
        </p:nvSpPr>
        <p:spPr>
          <a:xfrm>
            <a:off x="558098" y="2969855"/>
            <a:ext cx="7348041" cy="3217602"/>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6" name="Immagine 35" descr="Immagine che contiene nero, oscurità&#10;&#10;Descrizione generata automaticamente">
            <a:extLst>
              <a:ext uri="{FF2B5EF4-FFF2-40B4-BE49-F238E27FC236}">
                <a16:creationId xmlns:a16="http://schemas.microsoft.com/office/drawing/2014/main" id="{C6D61935-CD8F-F4B4-76E0-3AACD734FD4B}"/>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84175" y="4562760"/>
            <a:ext cx="582499" cy="582499"/>
          </a:xfrm>
          <a:prstGeom prst="rect">
            <a:avLst/>
          </a:prstGeom>
          <a:solidFill>
            <a:srgbClr val="FFFEFD"/>
          </a:solidFill>
        </p:spPr>
      </p:pic>
      <p:sp>
        <p:nvSpPr>
          <p:cNvPr id="37" name="Rettangolo 36">
            <a:extLst>
              <a:ext uri="{FF2B5EF4-FFF2-40B4-BE49-F238E27FC236}">
                <a16:creationId xmlns:a16="http://schemas.microsoft.com/office/drawing/2014/main" id="{1D2A1F60-2571-71E0-90D5-74EB36796E73}"/>
              </a:ext>
            </a:extLst>
          </p:cNvPr>
          <p:cNvSpPr/>
          <p:nvPr/>
        </p:nvSpPr>
        <p:spPr>
          <a:xfrm>
            <a:off x="2865783" y="2834463"/>
            <a:ext cx="2439641" cy="270687"/>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0" dirty="0">
                <a:solidFill>
                  <a:srgbClr val="5F85B1"/>
                </a:solidFill>
                <a:latin typeface="Arial" panose="020B0604020202020204" pitchFamily="34" charset="0"/>
                <a:cs typeface="Arial" panose="020B0604020202020204" pitchFamily="34" charset="0"/>
              </a:rPr>
              <a:t>DEDICATED CONDITIONS</a:t>
            </a:r>
            <a:endPar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endParaRPr>
          </a:p>
        </p:txBody>
      </p:sp>
      <p:sp>
        <p:nvSpPr>
          <p:cNvPr id="38" name="CasellaDiTesto 37">
            <a:extLst>
              <a:ext uri="{FF2B5EF4-FFF2-40B4-BE49-F238E27FC236}">
                <a16:creationId xmlns:a16="http://schemas.microsoft.com/office/drawing/2014/main" id="{DD13ED79-A7C3-063B-1AD8-827C9E4A1911}"/>
              </a:ext>
            </a:extLst>
          </p:cNvPr>
          <p:cNvSpPr txBox="1"/>
          <p:nvPr/>
        </p:nvSpPr>
        <p:spPr>
          <a:xfrm>
            <a:off x="603380" y="3249962"/>
            <a:ext cx="715968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Starting from March 2025, the “Green and Digital Transition" will also target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energy-intensive exporting companies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or those that have undertaken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certified energy efficiency pathways</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new eligible expenses and dedicated conditions: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34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ED1308FC-6BD0-E030-4A0E-AE3D39439CA9}"/>
              </a:ext>
            </a:extLst>
          </p:cNvPr>
          <p:cNvPicPr>
            <a:picLocks noChangeAspect="1"/>
          </p:cNvPicPr>
          <p:nvPr/>
        </p:nvPicPr>
        <p:blipFill rotWithShape="1">
          <a:blip r:embed="rId3"/>
          <a:srcRect r="12999"/>
          <a:stretch/>
        </p:blipFill>
        <p:spPr>
          <a:xfrm>
            <a:off x="3422986"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3D76E2AD-337D-E960-BAF6-3737C3CEFF8E}"/>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08488CBC-1E37-5BD3-2C4B-95D36AE0A479}"/>
              </a:ext>
            </a:extLst>
          </p:cNvPr>
          <p:cNvSpPr/>
          <p:nvPr/>
        </p:nvSpPr>
        <p:spPr>
          <a:xfrm>
            <a:off x="461" y="335135"/>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5" name="Segnaposto testo 1">
            <a:extLst>
              <a:ext uri="{FF2B5EF4-FFF2-40B4-BE49-F238E27FC236}">
                <a16:creationId xmlns:a16="http://schemas.microsoft.com/office/drawing/2014/main" id="{5A9D8120-78BF-21FC-220D-2D4226BCE08A}"/>
              </a:ext>
            </a:extLst>
          </p:cNvPr>
          <p:cNvSpPr txBox="1">
            <a:spLocks/>
          </p:cNvSpPr>
          <p:nvPr/>
        </p:nvSpPr>
        <p:spPr>
          <a:xfrm>
            <a:off x="208654" y="510413"/>
            <a:ext cx="1201894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Balkans</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7" name="Rettangolo 16">
            <a:extLst>
              <a:ext uri="{FF2B5EF4-FFF2-40B4-BE49-F238E27FC236}">
                <a16:creationId xmlns:a16="http://schemas.microsoft.com/office/drawing/2014/main" id="{B8A00EE1-0C24-9970-FC4F-108FE382C85D}"/>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pic>
        <p:nvPicPr>
          <p:cNvPr id="2" name="Immagine 1">
            <a:extLst>
              <a:ext uri="{FF2B5EF4-FFF2-40B4-BE49-F238E27FC236}">
                <a16:creationId xmlns:a16="http://schemas.microsoft.com/office/drawing/2014/main" id="{D23EC24F-F08D-D5B6-F0C2-B11406C8C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6141" y="2170048"/>
            <a:ext cx="581955" cy="388047"/>
          </a:xfrm>
          <a:prstGeom prst="rect">
            <a:avLst/>
          </a:prstGeom>
          <a:ln>
            <a:solidFill>
              <a:schemeClr val="accent3">
                <a:lumMod val="20000"/>
                <a:lumOff val="80000"/>
              </a:schemeClr>
            </a:solidFill>
          </a:ln>
        </p:spPr>
      </p:pic>
      <p:sp>
        <p:nvSpPr>
          <p:cNvPr id="3" name="CasellaDiTesto 2">
            <a:extLst>
              <a:ext uri="{FF2B5EF4-FFF2-40B4-BE49-F238E27FC236}">
                <a16:creationId xmlns:a16="http://schemas.microsoft.com/office/drawing/2014/main" id="{FCD5F3D4-F87A-9E90-C244-64CB9184E194}"/>
              </a:ext>
            </a:extLst>
          </p:cNvPr>
          <p:cNvSpPr txBox="1"/>
          <p:nvPr/>
        </p:nvSpPr>
        <p:spPr>
          <a:xfrm>
            <a:off x="7436620" y="2533388"/>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SERBIA</a:t>
            </a:r>
          </a:p>
        </p:txBody>
      </p:sp>
      <p:sp>
        <p:nvSpPr>
          <p:cNvPr id="4" name="CasellaDiTesto 3">
            <a:extLst>
              <a:ext uri="{FF2B5EF4-FFF2-40B4-BE49-F238E27FC236}">
                <a16:creationId xmlns:a16="http://schemas.microsoft.com/office/drawing/2014/main" id="{A002FEBE-6A77-E3E7-D52B-BCA752D1447F}"/>
              </a:ext>
            </a:extLst>
          </p:cNvPr>
          <p:cNvSpPr txBox="1"/>
          <p:nvPr/>
        </p:nvSpPr>
        <p:spPr>
          <a:xfrm>
            <a:off x="10588292" y="3433901"/>
            <a:ext cx="104286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ALBANIA</a:t>
            </a:r>
          </a:p>
        </p:txBody>
      </p:sp>
      <p:sp>
        <p:nvSpPr>
          <p:cNvPr id="7" name="CasellaDiTesto 6">
            <a:extLst>
              <a:ext uri="{FF2B5EF4-FFF2-40B4-BE49-F238E27FC236}">
                <a16:creationId xmlns:a16="http://schemas.microsoft.com/office/drawing/2014/main" id="{7293DE40-601E-B955-F76D-F3786824DAAA}"/>
              </a:ext>
            </a:extLst>
          </p:cNvPr>
          <p:cNvSpPr txBox="1"/>
          <p:nvPr/>
        </p:nvSpPr>
        <p:spPr>
          <a:xfrm>
            <a:off x="9075005" y="2548452"/>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KOSOVO</a:t>
            </a:r>
          </a:p>
        </p:txBody>
      </p:sp>
      <p:pic>
        <p:nvPicPr>
          <p:cNvPr id="8" name="Immagine 7">
            <a:extLst>
              <a:ext uri="{FF2B5EF4-FFF2-40B4-BE49-F238E27FC236}">
                <a16:creationId xmlns:a16="http://schemas.microsoft.com/office/drawing/2014/main" id="{80B9454E-B46D-54C0-E9E5-64AEAD5399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806" y="2159997"/>
            <a:ext cx="581955" cy="388455"/>
          </a:xfrm>
          <a:prstGeom prst="rect">
            <a:avLst/>
          </a:prstGeom>
        </p:spPr>
      </p:pic>
      <p:pic>
        <p:nvPicPr>
          <p:cNvPr id="9" name="Immagine 8">
            <a:extLst>
              <a:ext uri="{FF2B5EF4-FFF2-40B4-BE49-F238E27FC236}">
                <a16:creationId xmlns:a16="http://schemas.microsoft.com/office/drawing/2014/main" id="{60A5E78A-5C5C-BB4C-C08F-1D7A2EB40C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38617" y="2995170"/>
            <a:ext cx="581955" cy="388800"/>
          </a:xfrm>
          <a:prstGeom prst="rect">
            <a:avLst/>
          </a:prstGeom>
        </p:spPr>
      </p:pic>
      <p:sp>
        <p:nvSpPr>
          <p:cNvPr id="10" name="CasellaDiTesto 9">
            <a:extLst>
              <a:ext uri="{FF2B5EF4-FFF2-40B4-BE49-F238E27FC236}">
                <a16:creationId xmlns:a16="http://schemas.microsoft.com/office/drawing/2014/main" id="{28FFB8EF-D523-0F1B-26D9-1CDF40CDA176}"/>
              </a:ext>
            </a:extLst>
          </p:cNvPr>
          <p:cNvSpPr txBox="1"/>
          <p:nvPr/>
        </p:nvSpPr>
        <p:spPr>
          <a:xfrm>
            <a:off x="8903032" y="3338222"/>
            <a:ext cx="12535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BOSNIA - HERZEGOVINA</a:t>
            </a:r>
          </a:p>
        </p:txBody>
      </p:sp>
      <p:sp>
        <p:nvSpPr>
          <p:cNvPr id="11" name="CasellaDiTesto 10">
            <a:extLst>
              <a:ext uri="{FF2B5EF4-FFF2-40B4-BE49-F238E27FC236}">
                <a16:creationId xmlns:a16="http://schemas.microsoft.com/office/drawing/2014/main" id="{D8E9B278-D78F-9AF0-0BE5-899792C1A4CD}"/>
              </a:ext>
            </a:extLst>
          </p:cNvPr>
          <p:cNvSpPr txBox="1"/>
          <p:nvPr/>
        </p:nvSpPr>
        <p:spPr>
          <a:xfrm>
            <a:off x="7244758" y="3341569"/>
            <a:ext cx="136472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NORTH MACEDONIA</a:t>
            </a:r>
          </a:p>
        </p:txBody>
      </p:sp>
      <p:pic>
        <p:nvPicPr>
          <p:cNvPr id="12" name="Immagine 11">
            <a:extLst>
              <a:ext uri="{FF2B5EF4-FFF2-40B4-BE49-F238E27FC236}">
                <a16:creationId xmlns:a16="http://schemas.microsoft.com/office/drawing/2014/main" id="{2FF1085E-5D03-72C6-CD3A-46383AFBCF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6842" y="2950921"/>
            <a:ext cx="581955" cy="388007"/>
          </a:xfrm>
          <a:prstGeom prst="rect">
            <a:avLst/>
          </a:prstGeom>
        </p:spPr>
      </p:pic>
      <p:pic>
        <p:nvPicPr>
          <p:cNvPr id="13" name="Immagine 12">
            <a:extLst>
              <a:ext uri="{FF2B5EF4-FFF2-40B4-BE49-F238E27FC236}">
                <a16:creationId xmlns:a16="http://schemas.microsoft.com/office/drawing/2014/main" id="{32DC587C-0495-5C42-CFBB-9E9129CCEA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8806" y="2970602"/>
            <a:ext cx="581955" cy="388800"/>
          </a:xfrm>
          <a:prstGeom prst="rect">
            <a:avLst/>
          </a:prstGeom>
        </p:spPr>
      </p:pic>
      <p:pic>
        <p:nvPicPr>
          <p:cNvPr id="14" name="Immagine 13">
            <a:extLst>
              <a:ext uri="{FF2B5EF4-FFF2-40B4-BE49-F238E27FC236}">
                <a16:creationId xmlns:a16="http://schemas.microsoft.com/office/drawing/2014/main" id="{AFB22C4A-9180-F26A-D4E1-BB5412CBCE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54007" y="2159996"/>
            <a:ext cx="600743" cy="388455"/>
          </a:xfrm>
          <a:prstGeom prst="rect">
            <a:avLst/>
          </a:prstGeom>
        </p:spPr>
      </p:pic>
      <p:sp>
        <p:nvSpPr>
          <p:cNvPr id="16" name="CasellaDiTesto 15">
            <a:extLst>
              <a:ext uri="{FF2B5EF4-FFF2-40B4-BE49-F238E27FC236}">
                <a16:creationId xmlns:a16="http://schemas.microsoft.com/office/drawing/2014/main" id="{F9F15074-7445-8E14-3CA6-A6B588C6B5B0}"/>
              </a:ext>
            </a:extLst>
          </p:cNvPr>
          <p:cNvSpPr txBox="1"/>
          <p:nvPr/>
        </p:nvSpPr>
        <p:spPr>
          <a:xfrm>
            <a:off x="10127230" y="2558095"/>
            <a:ext cx="20542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MONTENEGRO</a:t>
            </a:r>
          </a:p>
        </p:txBody>
      </p:sp>
      <p:sp>
        <p:nvSpPr>
          <p:cNvPr id="19" name="Rettangolo 18">
            <a:extLst>
              <a:ext uri="{FF2B5EF4-FFF2-40B4-BE49-F238E27FC236}">
                <a16:creationId xmlns:a16="http://schemas.microsoft.com/office/drawing/2014/main" id="{96520C17-590E-B994-1852-D4C1A04CDD54}"/>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TARGET COUNTRIES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31" name="CasellaDiTesto 30">
            <a:extLst>
              <a:ext uri="{FF2B5EF4-FFF2-40B4-BE49-F238E27FC236}">
                <a16:creationId xmlns:a16="http://schemas.microsoft.com/office/drawing/2014/main" id="{5300357B-7AE9-CB72-0946-E4AA6D880276}"/>
              </a:ext>
            </a:extLst>
          </p:cNvPr>
          <p:cNvSpPr txBox="1"/>
          <p:nvPr/>
        </p:nvSpPr>
        <p:spPr>
          <a:xfrm>
            <a:off x="878136" y="2309274"/>
            <a:ext cx="5810607"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80% of the “Green and Digital Transition” funding can be allocated to expenses for capital strengthening.</a:t>
            </a:r>
          </a:p>
        </p:txBody>
      </p:sp>
      <p:sp>
        <p:nvSpPr>
          <p:cNvPr id="32" name="Rettangolo con angoli arrotondati 31">
            <a:extLst>
              <a:ext uri="{FF2B5EF4-FFF2-40B4-BE49-F238E27FC236}">
                <a16:creationId xmlns:a16="http://schemas.microsoft.com/office/drawing/2014/main" id="{E3B39036-CF93-BE37-A419-3BA40813028E}"/>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3" name="Immagine 32" descr="Immagine che contiene nero, oscurità&#10;&#10;Descrizione generata automaticamente">
            <a:extLst>
              <a:ext uri="{FF2B5EF4-FFF2-40B4-BE49-F238E27FC236}">
                <a16:creationId xmlns:a16="http://schemas.microsoft.com/office/drawing/2014/main" id="{61BF6A42-F155-C483-CF27-763AEF168E7C}"/>
              </a:ext>
            </a:extLst>
          </p:cNvPr>
          <p:cNvPicPr>
            <a:picLocks noChangeAspect="1"/>
          </p:cNvPicPr>
          <p:nvPr/>
        </p:nvPicPr>
        <p:blipFill>
          <a:blip r:embed="rId10"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34" name="Rettangolo 33">
            <a:extLst>
              <a:ext uri="{FF2B5EF4-FFF2-40B4-BE49-F238E27FC236}">
                <a16:creationId xmlns:a16="http://schemas.microsoft.com/office/drawing/2014/main" id="{98508A9A-3D8D-BD78-AA4E-B32D1E561938}"/>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35" name="CasellaDiTesto 34">
            <a:extLst>
              <a:ext uri="{FF2B5EF4-FFF2-40B4-BE49-F238E27FC236}">
                <a16:creationId xmlns:a16="http://schemas.microsoft.com/office/drawing/2014/main" id="{98C021DD-516B-3B24-ED14-3D8B54371F84}"/>
              </a:ext>
            </a:extLst>
          </p:cNvPr>
          <p:cNvSpPr txBox="1"/>
          <p:nvPr/>
        </p:nvSpPr>
        <p:spPr>
          <a:xfrm>
            <a:off x="833073" y="1682425"/>
            <a:ext cx="53584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15364"/>
                </a:solidFill>
                <a:latin typeface="Arial" panose="020B0604020202020204" pitchFamily="34" charset="0"/>
                <a:cs typeface="Arial" panose="020B0604020202020204" pitchFamily="34" charset="0"/>
              </a:rPr>
              <a:t>Dedicated reserve: </a:t>
            </a:r>
            <a:r>
              <a:rPr lang="en-US" sz="1400" b="1" dirty="0">
                <a:solidFill>
                  <a:srgbClr val="005392"/>
                </a:solidFill>
                <a:latin typeface="Arial" panose="020B0604020202020204" pitchFamily="34" charset="0"/>
                <a:cs typeface="Arial" panose="020B0604020202020204" pitchFamily="34" charset="0"/>
              </a:rPr>
              <a:t>200 €</a:t>
            </a:r>
            <a:r>
              <a:rPr lang="en-US" sz="1400" b="1" dirty="0" err="1">
                <a:solidFill>
                  <a:srgbClr val="005392"/>
                </a:solidFill>
                <a:latin typeface="Arial" panose="020B0604020202020204" pitchFamily="34" charset="0"/>
                <a:cs typeface="Arial" panose="020B0604020202020204" pitchFamily="34" charset="0"/>
              </a:rPr>
              <a:t>mln</a:t>
            </a:r>
            <a:r>
              <a:rPr lang="en-US" sz="1400" b="1" dirty="0">
                <a:solidFill>
                  <a:srgbClr val="005392"/>
                </a:solidFill>
                <a:latin typeface="Arial" panose="020B0604020202020204" pitchFamily="34" charset="0"/>
                <a:cs typeface="Arial" panose="020B0604020202020204" pitchFamily="34" charset="0"/>
              </a:rPr>
              <a:t> </a:t>
            </a:r>
            <a:r>
              <a:rPr lang="en-US" sz="1400" dirty="0">
                <a:solidFill>
                  <a:srgbClr val="415364"/>
                </a:solidFill>
                <a:latin typeface="Arial" panose="020B0604020202020204" pitchFamily="34" charset="0"/>
                <a:cs typeface="Arial" panose="020B0604020202020204" pitchFamily="34" charset="0"/>
              </a:rPr>
              <a:t>for all financing lines </a:t>
            </a:r>
            <a:r>
              <a:rPr kumimoji="0" lang="en-US"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renewed in July 2024 with an additional €200 million.</a:t>
            </a:r>
            <a:endPar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Rettangolo 43">
            <a:extLst>
              <a:ext uri="{FF2B5EF4-FFF2-40B4-BE49-F238E27FC236}">
                <a16:creationId xmlns:a16="http://schemas.microsoft.com/office/drawing/2014/main" id="{BB983BAF-7DD3-475B-459D-66C2F2A45625}"/>
              </a:ext>
            </a:extLst>
          </p:cNvPr>
          <p:cNvSpPr/>
          <p:nvPr/>
        </p:nvSpPr>
        <p:spPr>
          <a:xfrm>
            <a:off x="575674" y="4458237"/>
            <a:ext cx="11308808" cy="1763584"/>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45" name="Rettangolo 44">
            <a:extLst>
              <a:ext uri="{FF2B5EF4-FFF2-40B4-BE49-F238E27FC236}">
                <a16:creationId xmlns:a16="http://schemas.microsoft.com/office/drawing/2014/main" id="{93D6238E-6926-949F-0B70-79A013B95DEC}"/>
              </a:ext>
            </a:extLst>
          </p:cNvPr>
          <p:cNvSpPr/>
          <p:nvPr/>
        </p:nvSpPr>
        <p:spPr>
          <a:xfrm>
            <a:off x="1301149" y="4600403"/>
            <a:ext cx="4299077" cy="775717"/>
          </a:xfrm>
          <a:prstGeom prst="rect">
            <a:avLst/>
          </a:prstGeom>
          <a:noFill/>
          <a:ln>
            <a:noFill/>
          </a:ln>
          <a:effectLst/>
        </p:spPr>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Direct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Interest</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Exporters to/importers from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6" name="Rettangolo 45">
            <a:extLst>
              <a:ext uri="{FF2B5EF4-FFF2-40B4-BE49-F238E27FC236}">
                <a16:creationId xmlns:a16="http://schemas.microsoft.com/office/drawing/2014/main" id="{350B00B3-E552-D33A-02F8-870156335772}"/>
              </a:ext>
            </a:extLst>
          </p:cNvPr>
          <p:cNvSpPr/>
          <p:nvPr/>
        </p:nvSpPr>
        <p:spPr>
          <a:xfrm>
            <a:off x="6499383" y="4602725"/>
            <a:ext cx="4825940"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Presence</a:t>
            </a: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in the Western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Balkans</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With a commercial, manufacturing, or representative office.</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7" name="Rettangolo 46">
            <a:extLst>
              <a:ext uri="{FF2B5EF4-FFF2-40B4-BE49-F238E27FC236}">
                <a16:creationId xmlns:a16="http://schemas.microsoft.com/office/drawing/2014/main" id="{E8A6D21C-CADC-954F-8A2B-D8588810CF80}"/>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48" name="Rettangolo 47">
            <a:extLst>
              <a:ext uri="{FF2B5EF4-FFF2-40B4-BE49-F238E27FC236}">
                <a16:creationId xmlns:a16="http://schemas.microsoft.com/office/drawing/2014/main" id="{F631DB3B-3C40-A273-50C4-CF1F7D27ABA6}"/>
              </a:ext>
            </a:extLst>
          </p:cNvPr>
          <p:cNvSpPr/>
          <p:nvPr/>
        </p:nvSpPr>
        <p:spPr>
          <a:xfrm>
            <a:off x="759145" y="5207790"/>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With a production 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that is a supplier to Italian companies operating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55FD71B9-A50E-A2A7-DFCE-494DB24D0308}"/>
              </a:ext>
            </a:extLst>
          </p:cNvPr>
          <p:cNvSpPr/>
          <p:nvPr/>
        </p:nvSpPr>
        <p:spPr>
          <a:xfrm>
            <a:off x="6160733" y="5217168"/>
            <a:ext cx="5565005"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Con Inserimento Mercati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requesting “Programs For Entering Foreign Markets” funding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pic>
        <p:nvPicPr>
          <p:cNvPr id="50" name="Immagine 49">
            <a:extLst>
              <a:ext uri="{FF2B5EF4-FFF2-40B4-BE49-F238E27FC236}">
                <a16:creationId xmlns:a16="http://schemas.microsoft.com/office/drawing/2014/main" id="{6E62A7CB-C7D2-E0BE-C3FD-4B8E2D0B0145}"/>
              </a:ext>
            </a:extLst>
          </p:cNvPr>
          <p:cNvPicPr>
            <a:picLocks noChangeAspect="1"/>
          </p:cNvPicPr>
          <p:nvPr/>
        </p:nvPicPr>
        <p:blipFill>
          <a:blip r:embed="rId11"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Tree>
    <p:extLst>
      <p:ext uri="{BB962C8B-B14F-4D97-AF65-F5344CB8AC3E}">
        <p14:creationId xmlns:p14="http://schemas.microsoft.com/office/powerpoint/2010/main" val="2425777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10">
            <a:extLst>
              <a:ext uri="{FF2B5EF4-FFF2-40B4-BE49-F238E27FC236}">
                <a16:creationId xmlns:a16="http://schemas.microsoft.com/office/drawing/2014/main" id="{7AAD7D4D-2AA1-7514-36AE-DAD43AC546F2}"/>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EXPORT CREDIT</a:t>
            </a:r>
          </a:p>
        </p:txBody>
      </p:sp>
      <p:sp>
        <p:nvSpPr>
          <p:cNvPr id="6" name="Rettangolo 5">
            <a:extLst>
              <a:ext uri="{FF2B5EF4-FFF2-40B4-BE49-F238E27FC236}">
                <a16:creationId xmlns:a16="http://schemas.microsoft.com/office/drawing/2014/main" id="{E412E5E2-0898-2587-7C55-B4AC7A58E708}"/>
              </a:ext>
            </a:extLst>
          </p:cNvPr>
          <p:cNvSpPr/>
          <p:nvPr/>
        </p:nvSpPr>
        <p:spPr>
          <a:xfrm>
            <a:off x="3699857" y="2186647"/>
            <a:ext cx="495071" cy="2350597"/>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6DFF9DC5-0157-B597-F38B-99E2A8947392}"/>
              </a:ext>
            </a:extLst>
          </p:cNvPr>
          <p:cNvSpPr/>
          <p:nvPr/>
        </p:nvSpPr>
        <p:spPr>
          <a:xfrm>
            <a:off x="3412500" y="2948647"/>
            <a:ext cx="286213" cy="2037184"/>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D73B5908-D9CA-1242-53CF-A758D68FCB42}"/>
              </a:ext>
            </a:extLst>
          </p:cNvPr>
          <p:cNvGrpSpPr/>
          <p:nvPr/>
        </p:nvGrpSpPr>
        <p:grpSpPr>
          <a:xfrm>
            <a:off x="0" y="6213622"/>
            <a:ext cx="12192000" cy="672550"/>
            <a:chOff x="0" y="4337050"/>
            <a:chExt cx="9144000" cy="812800"/>
          </a:xfrm>
        </p:grpSpPr>
        <p:sp>
          <p:nvSpPr>
            <p:cNvPr id="9" name="Rettangolo 8">
              <a:extLst>
                <a:ext uri="{FF2B5EF4-FFF2-40B4-BE49-F238E27FC236}">
                  <a16:creationId xmlns:a16="http://schemas.microsoft.com/office/drawing/2014/main" id="{B6BE1C0F-0D77-7F14-D0E5-8A0DABB5BFFD}"/>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E7C2739B-D666-12E6-3699-A8A9CF29605E}"/>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87FF569D-60AC-B7A8-F2EE-88CB003CDCA6}"/>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78F63A4C-A3A9-73B0-7592-8A312F00B9D5}"/>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8EFED699-0E4A-8D95-E9E2-5337A112B159}"/>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5" name="Rettangolo 14">
              <a:extLst>
                <a:ext uri="{FF2B5EF4-FFF2-40B4-BE49-F238E27FC236}">
                  <a16:creationId xmlns:a16="http://schemas.microsoft.com/office/drawing/2014/main" id="{BF756190-5469-4498-6748-90FF8714A74E}"/>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6" name="Rettangolo 15">
              <a:extLst>
                <a:ext uri="{FF2B5EF4-FFF2-40B4-BE49-F238E27FC236}">
                  <a16:creationId xmlns:a16="http://schemas.microsoft.com/office/drawing/2014/main" id="{575097A7-A334-7CA6-8D9C-771AFA740BCB}"/>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7" name="Rettangolo 16">
              <a:extLst>
                <a:ext uri="{FF2B5EF4-FFF2-40B4-BE49-F238E27FC236}">
                  <a16:creationId xmlns:a16="http://schemas.microsoft.com/office/drawing/2014/main" id="{DEFB71FD-B64C-FD65-D936-0A0606D577E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330498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40" name="Picture 2" descr="Istituzioni Italiane (MAEC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8652" y="28507"/>
            <a:ext cx="849117" cy="849117"/>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3582322"/>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BUYER CREDIT FINANCINGS</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4118769"/>
            <a:ext cx="4642765" cy="1169551"/>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solidFill>
                  <a:schemeClr val="accent2"/>
                </a:solidFill>
                <a:latin typeface="Arial" panose="020B0604020202020204"/>
              </a:rPr>
              <a:t>SIMEST provides a fixed non-repayable interest rate subsidy to </a:t>
            </a:r>
            <a:r>
              <a:rPr lang="en-US" sz="1400" dirty="0">
                <a:solidFill>
                  <a:schemeClr val="accent1"/>
                </a:solidFill>
                <a:latin typeface="Arial" panose="020B0604020202020204"/>
              </a:rPr>
              <a:t>cover (partially or totally) the discount rate required by the discounting entity for the monetization promissory notes /bonds/ letter of credit issued by the foreign buyer of Italian goods and services.</a:t>
            </a: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4149480"/>
            <a:ext cx="4684333" cy="1384995"/>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a:r>
              <a:rPr lang="en-US" sz="1400" b="1" dirty="0">
                <a:solidFill>
                  <a:schemeClr val="accent2"/>
                </a:solidFill>
                <a:latin typeface="Arial" panose="020B0604020202020204"/>
              </a:rPr>
              <a:t>SIMEST provides a “stabilization of the interest rate” </a:t>
            </a:r>
            <a:r>
              <a:rPr lang="en-US" sz="1400" dirty="0">
                <a:solidFill>
                  <a:schemeClr val="accent1"/>
                </a:solidFill>
                <a:latin typeface="Arial" panose="020B0604020202020204"/>
              </a:rPr>
              <a:t>of the financing at a subsidized fixed rate (so called </a:t>
            </a:r>
            <a:r>
              <a:rPr lang="en-US" sz="1400" b="1" dirty="0">
                <a:latin typeface="Arial" panose="020B0604020202020204"/>
              </a:rPr>
              <a:t>CIRR quoted monthly by OECD</a:t>
            </a:r>
            <a:r>
              <a:rPr lang="en-US" sz="1400" dirty="0">
                <a:solidFill>
                  <a:schemeClr val="accent1"/>
                </a:solidFill>
                <a:latin typeface="Arial" panose="020B0604020202020204"/>
              </a:rPr>
              <a:t>) in addition to a fixed non-refundable subsidy on the margin required by the financing bank (including CDP) to the foreign buyer of Italian good and services</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3588290"/>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SUPPLIER CREDIT FINANCINGS</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pPr lvl="0">
              <a:defRPr/>
            </a:pPr>
            <a:r>
              <a:rPr lang="it-IT" sz="2400" dirty="0">
                <a:solidFill>
                  <a:schemeClr val="accent1"/>
                </a:solidFill>
              </a:rPr>
              <a:t>Export Credit Support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55007"/>
            <a:ext cx="12192000" cy="1015663"/>
          </a:xfrm>
          <a:prstGeom prst="rect">
            <a:avLst/>
          </a:prstGeom>
          <a:noFill/>
        </p:spPr>
        <p:txBody>
          <a:bodyPr wrap="square">
            <a:spAutoFit/>
          </a:bodyPr>
          <a:lstStyle/>
          <a:p>
            <a:pPr algn="ctr">
              <a:defRPr/>
            </a:pP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SIMEST,  as manager of public funds on behalf of the Italian Ministry of Foreign Affairs and International Cooperation, provides supports to Italian companies through an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interest rate contribution on medium - long term export credit financings</a:t>
            </a: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 structured as: </a:t>
            </a: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r>
              <a:rPr lang="it-IT" sz="900" i="1" dirty="0"/>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Resources</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from public funds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managed</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by SIMEST on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behalf</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of MAECI</a:t>
            </a:r>
            <a:endParaRPr lang="it-IT" sz="900" i="1" dirty="0"/>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58100" y="2347025"/>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5548172"/>
            <a:ext cx="4402775" cy="485928"/>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it-IT" sz="1400" dirty="0">
                <a:solidFill>
                  <a:srgbClr val="415364"/>
                </a:solidFill>
              </a:rPr>
              <a:t>The Buyer Credit </a:t>
            </a:r>
            <a:r>
              <a:rPr lang="it-IT" sz="1400" dirty="0" err="1">
                <a:solidFill>
                  <a:srgbClr val="415364"/>
                </a:solidFill>
              </a:rPr>
              <a:t>interest</a:t>
            </a:r>
            <a:r>
              <a:rPr lang="it-IT" sz="1400" dirty="0">
                <a:solidFill>
                  <a:srgbClr val="415364"/>
                </a:solidFill>
              </a:rPr>
              <a:t> rate support can </a:t>
            </a:r>
            <a:r>
              <a:rPr lang="it-IT" sz="1400" dirty="0" err="1">
                <a:solidFill>
                  <a:srgbClr val="415364"/>
                </a:solidFill>
              </a:rPr>
              <a:t>also</a:t>
            </a:r>
            <a:r>
              <a:rPr lang="it-IT" sz="1400" dirty="0">
                <a:solidFill>
                  <a:srgbClr val="415364"/>
                </a:solidFill>
              </a:rPr>
              <a:t> be </a:t>
            </a:r>
            <a:r>
              <a:rPr lang="it-IT" sz="1400" dirty="0" err="1">
                <a:solidFill>
                  <a:srgbClr val="415364"/>
                </a:solidFill>
              </a:rPr>
              <a:t>activated</a:t>
            </a:r>
            <a:r>
              <a:rPr lang="it-IT" sz="1400" dirty="0">
                <a:solidFill>
                  <a:srgbClr val="415364"/>
                </a:solidFill>
              </a:rPr>
              <a:t> on «</a:t>
            </a:r>
            <a:r>
              <a:rPr lang="it-IT" sz="1400" b="1" dirty="0" err="1">
                <a:solidFill>
                  <a:srgbClr val="005392"/>
                </a:solidFill>
              </a:rPr>
              <a:t>Letter</a:t>
            </a:r>
            <a:r>
              <a:rPr lang="it-IT" sz="1400" b="1" dirty="0">
                <a:solidFill>
                  <a:srgbClr val="005392"/>
                </a:solidFill>
              </a:rPr>
              <a:t> of Credit</a:t>
            </a:r>
            <a:r>
              <a:rPr lang="it-IT" sz="1400" dirty="0">
                <a:solidFill>
                  <a:srgbClr val="415364"/>
                </a:solidFill>
              </a:rPr>
              <a:t>» with post-financing</a:t>
            </a:r>
            <a:endParaRPr lang="it-IT" sz="1400" b="1" dirty="0">
              <a:solidFill>
                <a:srgbClr val="005392"/>
              </a:solidFill>
            </a:endParaRP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5464199"/>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5544202"/>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en-US" sz="1400" dirty="0">
                <a:solidFill>
                  <a:srgbClr val="415364"/>
                </a:solidFill>
              </a:rPr>
              <a:t>The Supplier Credit interest rate contribution can also be activated under «</a:t>
            </a:r>
            <a:r>
              <a:rPr lang="en-US" sz="1400" b="1" dirty="0">
                <a:solidFill>
                  <a:srgbClr val="005392"/>
                </a:solidFill>
              </a:rPr>
              <a:t>Export lease contracts</a:t>
            </a:r>
            <a:r>
              <a:rPr lang="en-US" sz="1400" dirty="0">
                <a:solidFill>
                  <a:srgbClr val="415364"/>
                </a:solidFill>
              </a:rPr>
              <a:t>»</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5460229"/>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5471" y="2356427"/>
            <a:ext cx="3962755" cy="1096142"/>
          </a:xfrm>
          <a:prstGeom prst="rect">
            <a:avLst/>
          </a:prstGeom>
        </p:spPr>
      </p:pic>
      <p:sp>
        <p:nvSpPr>
          <p:cNvPr id="12" name="Rettangolo arrotondato 85">
            <a:extLst>
              <a:ext uri="{FF2B5EF4-FFF2-40B4-BE49-F238E27FC236}">
                <a16:creationId xmlns:a16="http://schemas.microsoft.com/office/drawing/2014/main" id="{A3A0A2D6-34C2-2C5E-1BDC-4F35515AB236}"/>
              </a:ext>
            </a:extLst>
          </p:cNvPr>
          <p:cNvSpPr/>
          <p:nvPr/>
        </p:nvSpPr>
        <p:spPr>
          <a:xfrm>
            <a:off x="10778480" y="3554672"/>
            <a:ext cx="1301726"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FFFEFD"/>
                </a:solidFill>
                <a:effectLst/>
                <a:uLnTx/>
                <a:uFillTx/>
                <a:latin typeface="Arial" panose="020B0604020202020204"/>
                <a:ea typeface="+mn-ea"/>
                <a:cs typeface="+mn-cs"/>
              </a:rPr>
              <a:t>NEW</a:t>
            </a:r>
          </a:p>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Digitalized</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onboarding</a:t>
            </a:r>
            <a:endPar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13" name="Elemento grafico 12" descr="Portatile con riempimento a tinta unita">
            <a:extLst>
              <a:ext uri="{FF2B5EF4-FFF2-40B4-BE49-F238E27FC236}">
                <a16:creationId xmlns:a16="http://schemas.microsoft.com/office/drawing/2014/main" id="{FAB865F0-7DA6-1696-3C40-987197889E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3644" y="3568157"/>
            <a:ext cx="396027" cy="39602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145588E-3302-4435-4EFB-EE9D12E0D585}"/>
              </a:ext>
            </a:extLst>
          </p:cNvPr>
          <p:cNvSpPr>
            <a:spLocks noGrp="1"/>
          </p:cNvSpPr>
          <p:nvPr>
            <p:ph type="body" idx="13"/>
          </p:nvPr>
        </p:nvSpPr>
        <p:spPr/>
        <p:txBody>
          <a:bodyPr/>
          <a:lstStyle/>
          <a:p>
            <a:endParaRPr lang="it-IT"/>
          </a:p>
        </p:txBody>
      </p:sp>
      <p:sp>
        <p:nvSpPr>
          <p:cNvPr id="3" name="Titolo 2">
            <a:extLst>
              <a:ext uri="{FF2B5EF4-FFF2-40B4-BE49-F238E27FC236}">
                <a16:creationId xmlns:a16="http://schemas.microsoft.com/office/drawing/2014/main" id="{84F561A8-9438-AC52-05C3-D299EB823678}"/>
              </a:ext>
            </a:extLst>
          </p:cNvPr>
          <p:cNvSpPr>
            <a:spLocks noGrp="1"/>
          </p:cNvSpPr>
          <p:nvPr>
            <p:ph type="ctrTitle"/>
          </p:nvPr>
        </p:nvSpPr>
        <p:spPr/>
        <p:txBody>
          <a:bodyPr/>
          <a:lstStyle/>
          <a:p>
            <a:endParaRPr lang="it-IT"/>
          </a:p>
        </p:txBody>
      </p:sp>
      <p:sp>
        <p:nvSpPr>
          <p:cNvPr id="4" name="Segnaposto numero diapositiva 3">
            <a:extLst>
              <a:ext uri="{FF2B5EF4-FFF2-40B4-BE49-F238E27FC236}">
                <a16:creationId xmlns:a16="http://schemas.microsoft.com/office/drawing/2014/main" id="{E1BCAE83-F574-16FB-7656-52B94ADFCEE3}"/>
              </a:ext>
            </a:extLst>
          </p:cNvPr>
          <p:cNvSpPr>
            <a:spLocks noGrp="1"/>
          </p:cNvSpPr>
          <p:nvPr>
            <p:ph type="sldNum" sz="quarter" idx="12"/>
          </p:nvPr>
        </p:nvSpPr>
        <p:spPr/>
        <p:txBody>
          <a:bodyPr/>
          <a:lstStyle/>
          <a:p>
            <a:fld id="{608DA0FE-9C19-F746-8419-6700E348BF78}" type="slidenum">
              <a:rPr lang="it-IT" smtClean="0"/>
              <a:pPr/>
              <a:t>19</a:t>
            </a:fld>
            <a:endParaRPr lang="it-IT" dirty="0"/>
          </a:p>
        </p:txBody>
      </p:sp>
      <p:sp>
        <p:nvSpPr>
          <p:cNvPr id="5" name="Segnaposto testo 4">
            <a:extLst>
              <a:ext uri="{FF2B5EF4-FFF2-40B4-BE49-F238E27FC236}">
                <a16:creationId xmlns:a16="http://schemas.microsoft.com/office/drawing/2014/main" id="{5F89D2DD-3CAF-2AFE-04A0-31CCEABC603C}"/>
              </a:ext>
            </a:extLst>
          </p:cNvPr>
          <p:cNvSpPr>
            <a:spLocks noGrp="1"/>
          </p:cNvSpPr>
          <p:nvPr>
            <p:ph type="body" sz="quarter" idx="14"/>
          </p:nvPr>
        </p:nvSpPr>
        <p:spPr/>
        <p:txBody>
          <a:bodyPr/>
          <a:lstStyle/>
          <a:p>
            <a:endParaRPr lang="it-IT"/>
          </a:p>
        </p:txBody>
      </p:sp>
      <p:pic>
        <p:nvPicPr>
          <p:cNvPr id="6" name="Immagine 5" descr="Immagine che contiene finestra, aria aperta, facciata, balcone&#10;&#10;Descrizione generata automaticamente">
            <a:extLst>
              <a:ext uri="{FF2B5EF4-FFF2-40B4-BE49-F238E27FC236}">
                <a16:creationId xmlns:a16="http://schemas.microsoft.com/office/drawing/2014/main" id="{B650C401-FAFE-E16F-725C-EA1FBCF31A1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7" name="CasellaDiTesto 6">
            <a:extLst>
              <a:ext uri="{FF2B5EF4-FFF2-40B4-BE49-F238E27FC236}">
                <a16:creationId xmlns:a16="http://schemas.microsoft.com/office/drawing/2014/main" id="{5CF51D63-5BA1-38EB-04AB-F4C7769B4C44}"/>
              </a:ext>
            </a:extLst>
          </p:cNvPr>
          <p:cNvSpPr txBox="1"/>
          <p:nvPr/>
        </p:nvSpPr>
        <p:spPr>
          <a:xfrm>
            <a:off x="20" y="4787900"/>
            <a:ext cx="12191980" cy="1482880"/>
          </a:xfrm>
          <a:prstGeom prst="rect">
            <a:avLst/>
          </a:prstGeom>
          <a:solidFill>
            <a:schemeClr val="bg1">
              <a:alpha val="91000"/>
            </a:schemeClr>
          </a:solidFill>
        </p:spPr>
        <p:txBody>
          <a:bodyPr vert="horz" lIns="91440" tIns="45720" rIns="91440" bIns="45720" rtlCol="0" anchor="ctr">
            <a:normAutofit/>
          </a:bodyPr>
          <a:lstStyle/>
          <a:p>
            <a:pPr>
              <a:lnSpc>
                <a:spcPct val="90000"/>
              </a:lnSpc>
              <a:spcBef>
                <a:spcPct val="0"/>
              </a:spcBef>
              <a:spcAft>
                <a:spcPts val="600"/>
              </a:spcAft>
            </a:pPr>
            <a:r>
              <a:rPr lang="en-US" sz="7200" dirty="0">
                <a:solidFill>
                  <a:schemeClr val="accent1"/>
                </a:solidFill>
                <a:latin typeface="+mj-lt"/>
                <a:ea typeface="+mj-ea"/>
                <a:cs typeface="+mj-cs"/>
              </a:rPr>
              <a:t>Thank you</a:t>
            </a:r>
          </a:p>
        </p:txBody>
      </p:sp>
    </p:spTree>
    <p:extLst>
      <p:ext uri="{BB962C8B-B14F-4D97-AF65-F5344CB8AC3E}">
        <p14:creationId xmlns:p14="http://schemas.microsoft.com/office/powerpoint/2010/main" val="273701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a:extLst>
              <a:ext uri="{FF2B5EF4-FFF2-40B4-BE49-F238E27FC236}">
                <a16:creationId xmlns:a16="http://schemas.microsoft.com/office/drawing/2014/main" id="{8FAA98DB-B7F6-FD5D-969B-CB8939ABF219}"/>
              </a:ext>
            </a:extLst>
          </p:cNvPr>
          <p:cNvSpPr/>
          <p:nvPr/>
        </p:nvSpPr>
        <p:spPr>
          <a:xfrm>
            <a:off x="0" y="1070898"/>
            <a:ext cx="3766742" cy="48968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sz="3000" dirty="0"/>
              <a:t>Who </a:t>
            </a:r>
            <a:r>
              <a:rPr lang="it-IT" sz="3000" dirty="0" err="1"/>
              <a:t>we</a:t>
            </a:r>
            <a:r>
              <a:rPr lang="it-IT" sz="3000" dirty="0"/>
              <a:t> are</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7" name="Gruppo 6"/>
          <p:cNvGrpSpPr/>
          <p:nvPr/>
        </p:nvGrpSpPr>
        <p:grpSpPr>
          <a:xfrm>
            <a:off x="-66315" y="1803327"/>
            <a:ext cx="4473061" cy="3677472"/>
            <a:chOff x="9422227" y="985631"/>
            <a:chExt cx="3654696" cy="2880310"/>
          </a:xfrm>
        </p:grpSpPr>
        <p:graphicFrame>
          <p:nvGraphicFramePr>
            <p:cNvPr id="8" name="Grafico 7"/>
            <p:cNvGraphicFramePr/>
            <p:nvPr/>
          </p:nvGraphicFramePr>
          <p:xfrm>
            <a:off x="9422227" y="1560217"/>
            <a:ext cx="3654696" cy="2305724"/>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11661030" y="2794935"/>
              <a:ext cx="668425" cy="59322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CDP</a:t>
              </a:r>
            </a:p>
          </p:txBody>
        </p:sp>
        <p:sp>
          <p:nvSpPr>
            <p:cNvPr id="10" name="CasellaDiTesto 9"/>
            <p:cNvSpPr txBox="1"/>
            <p:nvPr/>
          </p:nvSpPr>
          <p:spPr>
            <a:xfrm>
              <a:off x="9524588" y="1386839"/>
              <a:ext cx="1016973" cy="799979"/>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rPr>
                <a:t>Banks and </a:t>
              </a:r>
              <a:r>
                <a:rPr kumimoji="0" lang="it-IT" sz="1100" b="1" i="0" u="none" strike="noStrike" kern="1200" cap="none" spc="0" normalizeH="0" baseline="0" noProof="0" dirty="0" err="1">
                  <a:ln>
                    <a:noFill/>
                  </a:ln>
                  <a:solidFill>
                    <a:srgbClr val="005392"/>
                  </a:solidFill>
                  <a:effectLst/>
                  <a:uLnTx/>
                  <a:uFillTx/>
                  <a:latin typeface="Arial" panose="020B0604020202020204"/>
                  <a:ea typeface="+mn-ea"/>
                  <a:cs typeface="+mn-cs"/>
                </a:rPr>
                <a:t>associations</a:t>
              </a:r>
              <a:endPar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cxnSp>
          <p:nvCxnSpPr>
            <p:cNvPr id="11" name="Connettore diritto 10"/>
            <p:cNvCxnSpPr>
              <a:cxnSpLocks/>
            </p:cNvCxnSpPr>
            <p:nvPr/>
          </p:nvCxnSpPr>
          <p:spPr>
            <a:xfrm flipV="1">
              <a:off x="10721411" y="1412081"/>
              <a:ext cx="871801" cy="8699"/>
            </a:xfrm>
            <a:prstGeom prst="line">
              <a:avLst/>
            </a:prstGeom>
            <a:ln w="19050">
              <a:solidFill>
                <a:schemeClr val="accent4">
                  <a:lumMod val="75000"/>
                </a:schemeClr>
              </a:solidFill>
            </a:ln>
          </p:spPr>
          <p:style>
            <a:lnRef idx="1">
              <a:schemeClr val="accent3"/>
            </a:lnRef>
            <a:fillRef idx="0">
              <a:schemeClr val="accent3"/>
            </a:fillRef>
            <a:effectRef idx="0">
              <a:schemeClr val="accent3"/>
            </a:effectRef>
            <a:fontRef idx="minor">
              <a:schemeClr val="tx1"/>
            </a:fontRef>
          </p:style>
        </p:cxnSp>
        <p:sp>
          <p:nvSpPr>
            <p:cNvPr id="12" name="CasellaDiTesto 11"/>
            <p:cNvSpPr txBox="1"/>
            <p:nvPr/>
          </p:nvSpPr>
          <p:spPr>
            <a:xfrm>
              <a:off x="10019989" y="985631"/>
              <a:ext cx="2290709" cy="42645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5F85B1"/>
                  </a:solidFill>
                  <a:effectLst/>
                  <a:uLnTx/>
                  <a:uFillTx/>
                  <a:latin typeface="Arial" panose="020B0604020202020204"/>
                  <a:ea typeface="+mn-ea"/>
                  <a:cs typeface="+mn-cs"/>
                </a:rPr>
                <a:t>Shareholders</a:t>
              </a:r>
            </a:p>
          </p:txBody>
        </p:sp>
      </p:grpSp>
      <p:sp>
        <p:nvSpPr>
          <p:cNvPr id="14" name="Figura a mano libera 13"/>
          <p:cNvSpPr/>
          <p:nvPr/>
        </p:nvSpPr>
        <p:spPr>
          <a:xfrm>
            <a:off x="3766742" y="1070899"/>
            <a:ext cx="6282514"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6" name="Figura a mano libera 15"/>
          <p:cNvSpPr/>
          <p:nvPr/>
        </p:nvSpPr>
        <p:spPr>
          <a:xfrm>
            <a:off x="3763267" y="2815713"/>
            <a:ext cx="6282515" cy="160215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8" name="Figura a mano libera 17"/>
          <p:cNvSpPr/>
          <p:nvPr/>
        </p:nvSpPr>
        <p:spPr>
          <a:xfrm>
            <a:off x="3890183" y="4572382"/>
            <a:ext cx="6155600"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pic>
        <p:nvPicPr>
          <p:cNvPr id="20" name="Immagine 4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5494" y="1846778"/>
            <a:ext cx="919126"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214835" y="1070898"/>
            <a:ext cx="1280444" cy="67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5"/>
          <p:cNvPicPr>
            <a:picLocks noChangeAspect="1"/>
          </p:cNvPicPr>
          <p:nvPr/>
        </p:nvPicPr>
        <p:blipFill>
          <a:blip r:embed="rId5" cstate="email">
            <a:extLst>
              <a:ext uri="{28A0092B-C50C-407E-A947-70E740481C1C}">
                <a14:useLocalDpi xmlns:a14="http://schemas.microsoft.com/office/drawing/2010/main"/>
              </a:ext>
            </a:extLst>
          </a:blip>
          <a:srcRect t="29053" b="27373"/>
          <a:stretch>
            <a:fillRect/>
          </a:stretch>
        </p:blipFill>
        <p:spPr bwMode="auto">
          <a:xfrm>
            <a:off x="10229243" y="5074981"/>
            <a:ext cx="1089306" cy="47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p:cNvSpPr txBox="1"/>
          <p:nvPr/>
        </p:nvSpPr>
        <p:spPr>
          <a:xfrm>
            <a:off x="3970138" y="1237266"/>
            <a:ext cx="5946902" cy="1062677"/>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SIMEST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part of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Cassa Depositi e Prestiti Group» (CDP). </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CDP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compan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y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fully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owned</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by the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Italian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Ministry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of Economy and Finance.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SIMEST’s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core business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to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support</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the </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internationalization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of I</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talian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companies </a:t>
            </a:r>
          </a:p>
        </p:txBody>
      </p:sp>
      <p:sp>
        <p:nvSpPr>
          <p:cNvPr id="26" name="CasellaDiTesto 25"/>
          <p:cNvSpPr txBox="1"/>
          <p:nvPr/>
        </p:nvSpPr>
        <p:spPr>
          <a:xfrm>
            <a:off x="3970138" y="2830078"/>
            <a:ext cx="5899361" cy="1575936"/>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Acting</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manager of public funds on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behalf</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Foreign Affairs and International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Cooperation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entity</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entitled</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to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provide</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financial</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support </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to the export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process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I</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companies.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competencies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in commercial policy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business and trade include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supervision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and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Trade Agency (ITA)</a:t>
            </a:r>
            <a:endParaRPr kumimoji="0" lang="it-IT" sz="14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7" name="CasellaDiTesto 26"/>
          <p:cNvSpPr txBox="1"/>
          <p:nvPr/>
        </p:nvSpPr>
        <p:spPr>
          <a:xfrm>
            <a:off x="3973708" y="4750605"/>
            <a:ext cx="5943332" cy="1062677"/>
          </a:xfrm>
          <a:prstGeom prst="rect">
            <a:avLst/>
          </a:prstGeom>
        </p:spPr>
        <p:txBody>
          <a:bodyPr vert="horz" wrap="square" lIns="91440" tIns="45720" rIns="91440" bIns="45720" rtlCol="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As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member</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of the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EDFI</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network </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European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Development Financial Institutions,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SIMEST</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is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strategic</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partner for the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main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global </a:t>
            </a:r>
            <a:r>
              <a:rPr kumimoji="0" lang="it-IT" altLang="it-IT" sz="1600" b="1"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financial</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institutions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24" name="Immagin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5757" y="3655066"/>
            <a:ext cx="1076279" cy="540928"/>
          </a:xfrm>
          <a:prstGeom prst="rect">
            <a:avLst/>
          </a:prstGeom>
          <a:noFill/>
          <a:ln w="9525">
            <a:noFill/>
          </a:ln>
          <a:effectLst/>
        </p:spPr>
      </p:pic>
      <p:pic>
        <p:nvPicPr>
          <p:cNvPr id="23" name="Immagine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261727" y="2794746"/>
            <a:ext cx="1024338" cy="734110"/>
          </a:xfrm>
          <a:prstGeom prst="rect">
            <a:avLst/>
          </a:prstGeom>
          <a:noFill/>
          <a:ln w="12700">
            <a:noFill/>
          </a:ln>
          <a:effectLst/>
        </p:spPr>
      </p:pic>
      <p:sp>
        <p:nvSpPr>
          <p:cNvPr id="29" name="Rettangolo 28">
            <a:extLst>
              <a:ext uri="{FF2B5EF4-FFF2-40B4-BE49-F238E27FC236}">
                <a16:creationId xmlns:a16="http://schemas.microsoft.com/office/drawing/2014/main" id="{DA4021D7-CBC3-201D-E508-D357ED088CEC}"/>
              </a:ext>
            </a:extLst>
          </p:cNvPr>
          <p:cNvSpPr/>
          <p:nvPr/>
        </p:nvSpPr>
        <p:spPr>
          <a:xfrm>
            <a:off x="3766742" y="1070899"/>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0" name="Rettangolo 29">
            <a:extLst>
              <a:ext uri="{FF2B5EF4-FFF2-40B4-BE49-F238E27FC236}">
                <a16:creationId xmlns:a16="http://schemas.microsoft.com/office/drawing/2014/main" id="{4199F039-E6A5-AED4-E029-DD88324BCA22}"/>
              </a:ext>
            </a:extLst>
          </p:cNvPr>
          <p:cNvSpPr/>
          <p:nvPr/>
        </p:nvSpPr>
        <p:spPr>
          <a:xfrm>
            <a:off x="3763269" y="2821640"/>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1" name="Rettangolo 30">
            <a:extLst>
              <a:ext uri="{FF2B5EF4-FFF2-40B4-BE49-F238E27FC236}">
                <a16:creationId xmlns:a16="http://schemas.microsoft.com/office/drawing/2014/main" id="{B2BC66D5-783F-C623-A302-D470E7160D79}"/>
              </a:ext>
            </a:extLst>
          </p:cNvPr>
          <p:cNvSpPr/>
          <p:nvPr/>
        </p:nvSpPr>
        <p:spPr>
          <a:xfrm>
            <a:off x="3770312" y="4572382"/>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 name="Immagine 2">
            <a:extLst>
              <a:ext uri="{FF2B5EF4-FFF2-40B4-BE49-F238E27FC236}">
                <a16:creationId xmlns:a16="http://schemas.microsoft.com/office/drawing/2014/main" id="{6B25AEC8-9760-CB72-01FA-B7E9B686C8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277000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4017B2B-0D04-39CA-9A24-0639BE4D4175}"/>
              </a:ext>
            </a:extLst>
          </p:cNvPr>
          <p:cNvSpPr>
            <a:spLocks noGrp="1"/>
          </p:cNvSpPr>
          <p:nvPr>
            <p:ph type="sldNum" sz="quarter" idx="12"/>
          </p:nvPr>
        </p:nvSpPr>
        <p:spPr/>
        <p:txBody>
          <a:bodyPr/>
          <a:lstStyle/>
          <a:p>
            <a:fld id="{608DA0FE-9C19-F746-8419-6700E348BF78}" type="slidenum">
              <a:rPr lang="it-IT" smtClean="0"/>
              <a:pPr/>
              <a:t>3</a:t>
            </a:fld>
            <a:endParaRPr lang="it-IT" dirty="0"/>
          </a:p>
        </p:txBody>
      </p:sp>
      <p:pic>
        <p:nvPicPr>
          <p:cNvPr id="6" name="Immagine 5" descr="Immagine che contiene persona, tagliare, tavolo, strumento&#10;&#10;Descrizione generata automaticamente">
            <a:extLst>
              <a:ext uri="{FF2B5EF4-FFF2-40B4-BE49-F238E27FC236}">
                <a16:creationId xmlns:a16="http://schemas.microsoft.com/office/drawing/2014/main" id="{445E18C7-518A-76C8-CC4C-4A93809920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113" r="9310"/>
          <a:stretch/>
        </p:blipFill>
        <p:spPr>
          <a:xfrm>
            <a:off x="0" y="0"/>
            <a:ext cx="4937760" cy="6858000"/>
          </a:xfrm>
          <a:prstGeom prst="rect">
            <a:avLst/>
          </a:prstGeom>
        </p:spPr>
      </p:pic>
      <p:sp>
        <p:nvSpPr>
          <p:cNvPr id="7" name="Rettangolo 11">
            <a:extLst>
              <a:ext uri="{FF2B5EF4-FFF2-40B4-BE49-F238E27FC236}">
                <a16:creationId xmlns:a16="http://schemas.microsoft.com/office/drawing/2014/main" id="{86380095-F270-5679-52FA-6650E44828BB}"/>
              </a:ext>
            </a:extLst>
          </p:cNvPr>
          <p:cNvSpPr/>
          <p:nvPr/>
        </p:nvSpPr>
        <p:spPr>
          <a:xfrm>
            <a:off x="0" y="-30789"/>
            <a:ext cx="4937760" cy="6888789"/>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8" name="Segnaposto testo 1">
            <a:extLst>
              <a:ext uri="{FF2B5EF4-FFF2-40B4-BE49-F238E27FC236}">
                <a16:creationId xmlns:a16="http://schemas.microsoft.com/office/drawing/2014/main" id="{7D313A6F-7801-4233-F995-033314CE811B}"/>
              </a:ext>
            </a:extLst>
          </p:cNvPr>
          <p:cNvSpPr>
            <a:spLocks noGrp="1"/>
          </p:cNvSpPr>
          <p:nvPr>
            <p:ph type="body" idx="13"/>
          </p:nvPr>
        </p:nvSpPr>
        <p:spPr>
          <a:xfrm>
            <a:off x="5429759" y="340816"/>
            <a:ext cx="6664831" cy="383116"/>
          </a:xfrm>
        </p:spPr>
        <p:txBody>
          <a:bodyPr/>
          <a:lstStyle/>
          <a:p>
            <a:pPr algn="ctr"/>
            <a:r>
              <a:rPr lang="it-IT" dirty="0">
                <a:latin typeface="+mj-lt"/>
              </a:rPr>
              <a:t>Range of </a:t>
            </a:r>
            <a:r>
              <a:rPr lang="it-IT" dirty="0" err="1">
                <a:latin typeface="+mj-lt"/>
              </a:rPr>
              <a:t>instruments</a:t>
            </a:r>
            <a:endParaRPr lang="it-IT" dirty="0">
              <a:latin typeface="+mj-lt"/>
            </a:endParaRPr>
          </a:p>
        </p:txBody>
      </p:sp>
      <p:sp>
        <p:nvSpPr>
          <p:cNvPr id="16" name="Rettangolo 15">
            <a:extLst>
              <a:ext uri="{FF2B5EF4-FFF2-40B4-BE49-F238E27FC236}">
                <a16:creationId xmlns:a16="http://schemas.microsoft.com/office/drawing/2014/main" id="{59704401-7077-83E5-4A1C-5BC1FAA74F04}"/>
              </a:ext>
            </a:extLst>
          </p:cNvPr>
          <p:cNvSpPr/>
          <p:nvPr/>
        </p:nvSpPr>
        <p:spPr>
          <a:xfrm>
            <a:off x="0" y="4448120"/>
            <a:ext cx="4937759" cy="1077218"/>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accompany Italian companies throughout the </a:t>
            </a:r>
            <a:r>
              <a:rPr kumimoji="0" lang="en-US" sz="16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internationalization cycle</a:t>
            </a: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starting from the first assessment aimed at entering new markets, to expansion through direct investments.</a:t>
            </a:r>
          </a:p>
        </p:txBody>
      </p:sp>
      <p:sp>
        <p:nvSpPr>
          <p:cNvPr id="18" name="Rettangolo 17">
            <a:extLst>
              <a:ext uri="{FF2B5EF4-FFF2-40B4-BE49-F238E27FC236}">
                <a16:creationId xmlns:a16="http://schemas.microsoft.com/office/drawing/2014/main" id="{DC202BBB-74C8-DF93-23D4-9E468E8D19A1}"/>
              </a:ext>
            </a:extLst>
          </p:cNvPr>
          <p:cNvSpPr/>
          <p:nvPr/>
        </p:nvSpPr>
        <p:spPr>
          <a:xfrm>
            <a:off x="-1" y="1664614"/>
            <a:ext cx="4937759" cy="1015663"/>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operate through </a:t>
            </a:r>
            <a:r>
              <a:rPr kumimoji="0" lang="en-US"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financing for internationalization, in support of export credit and equity loans</a:t>
            </a:r>
          </a:p>
        </p:txBody>
      </p:sp>
      <p:sp>
        <p:nvSpPr>
          <p:cNvPr id="2" name="TextBox 27">
            <a:extLst>
              <a:ext uri="{FF2B5EF4-FFF2-40B4-BE49-F238E27FC236}">
                <a16:creationId xmlns:a16="http://schemas.microsoft.com/office/drawing/2014/main" id="{8EF0DA09-6787-E683-F17F-6385BAC17110}"/>
              </a:ext>
            </a:extLst>
          </p:cNvPr>
          <p:cNvSpPr txBox="1"/>
          <p:nvPr/>
        </p:nvSpPr>
        <p:spPr>
          <a:xfrm>
            <a:off x="5429759" y="162505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Equity Loans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for the </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establishment of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Italian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companies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abroad</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with the support of an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institutional</a:t>
            </a:r>
            <a:r>
              <a:rPr kumimoji="0" lang="it-IT" sz="1400" b="1" i="0" u="none" strike="noStrike" kern="1200" cap="none" spc="0" normalizeH="0" baseline="0" noProof="0" dirty="0">
                <a:ln>
                  <a:noFill/>
                </a:ln>
                <a:solidFill>
                  <a:srgbClr val="415364"/>
                </a:solidFill>
                <a:effectLst/>
                <a:uLnTx/>
                <a:uFillTx/>
                <a:latin typeface="+mj-lt"/>
                <a:ea typeface="+mn-ea"/>
                <a:cs typeface="+mn-cs"/>
              </a:rPr>
              <a:t> partner</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3" name="TextBox 24">
            <a:extLst>
              <a:ext uri="{FF2B5EF4-FFF2-40B4-BE49-F238E27FC236}">
                <a16:creationId xmlns:a16="http://schemas.microsoft.com/office/drawing/2014/main" id="{36ACC204-A2FB-49ED-8A38-F9FE7B1B6E22}"/>
              </a:ext>
            </a:extLst>
          </p:cNvPr>
          <p:cNvSpPr txBox="1"/>
          <p:nvPr/>
        </p:nvSpPr>
        <p:spPr>
          <a:xfrm>
            <a:off x="5754091" y="5483888"/>
            <a:ext cx="6114292" cy="529376"/>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Strategic support from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our</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foreign</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offices</a:t>
            </a:r>
          </a:p>
          <a:p>
            <a:pPr marL="0" marR="0" lvl="1" indent="0" algn="ctr" defTabSz="914400" rtl="0" eaLnBrk="1" fontAlgn="base" latinLnBrk="0" hangingPunct="1">
              <a:lnSpc>
                <a:spcPct val="100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to facilitate the entry and </a:t>
            </a:r>
            <a:r>
              <a:rPr lang="it-IT" sz="1400" dirty="0" err="1">
                <a:solidFill>
                  <a:srgbClr val="415364"/>
                </a:solidFill>
                <a:latin typeface="+mj-lt"/>
                <a:cs typeface="Segoe UI" panose="020B0502040204020203" pitchFamily="34" charset="0"/>
              </a:rPr>
              <a:t>consolidation</a:t>
            </a:r>
            <a:r>
              <a:rPr lang="it-IT" sz="1400" dirty="0">
                <a:solidFill>
                  <a:srgbClr val="415364"/>
                </a:solidFill>
                <a:latin typeface="+mj-lt"/>
                <a:cs typeface="Segoe UI" panose="020B0502040204020203" pitchFamily="34" charset="0"/>
              </a:rPr>
              <a:t> in </a:t>
            </a:r>
            <a:r>
              <a:rPr lang="it-IT" sz="1400" b="1" dirty="0" err="1">
                <a:solidFill>
                  <a:srgbClr val="415364"/>
                </a:solidFill>
                <a:latin typeface="+mj-lt"/>
                <a:cs typeface="Segoe UI" panose="020B0502040204020203" pitchFamily="34" charset="0"/>
              </a:rPr>
              <a:t>priority</a:t>
            </a:r>
            <a:r>
              <a:rPr lang="it-IT" sz="1400" b="1" dirty="0">
                <a:solidFill>
                  <a:srgbClr val="415364"/>
                </a:solidFill>
                <a:latin typeface="+mj-lt"/>
                <a:cs typeface="Segoe UI" panose="020B0502040204020203" pitchFamily="34" charset="0"/>
              </a:rPr>
              <a:t> markets</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for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Made in Italy</a:t>
            </a:r>
          </a:p>
        </p:txBody>
      </p:sp>
      <p:sp>
        <p:nvSpPr>
          <p:cNvPr id="13" name="TextBox 28">
            <a:extLst>
              <a:ext uri="{FF2B5EF4-FFF2-40B4-BE49-F238E27FC236}">
                <a16:creationId xmlns:a16="http://schemas.microsoft.com/office/drawing/2014/main" id="{648F0A4E-D253-8D47-92E0-0E2F213465B6}"/>
              </a:ext>
            </a:extLst>
          </p:cNvPr>
          <p:cNvSpPr txBox="1"/>
          <p:nvPr/>
        </p:nvSpPr>
        <p:spPr>
          <a:xfrm>
            <a:off x="8862994" y="368907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it-IT" b="1" dirty="0">
                <a:solidFill>
                  <a:srgbClr val="005392"/>
                </a:solidFill>
                <a:latin typeface="+mj-lt"/>
                <a:cs typeface="Segoe UI" panose="020B0502040204020203" pitchFamily="34" charset="0"/>
              </a:rPr>
              <a:t>Export Credit Support</a:t>
            </a:r>
            <a:endPar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to </a:t>
            </a:r>
            <a:r>
              <a:rPr lang="it-IT" sz="1400" dirty="0" err="1">
                <a:solidFill>
                  <a:srgbClr val="415364"/>
                </a:solidFill>
                <a:latin typeface="+mj-lt"/>
              </a:rPr>
              <a:t>improve</a:t>
            </a:r>
            <a:r>
              <a:rPr lang="it-IT" sz="1400" dirty="0">
                <a:solidFill>
                  <a:srgbClr val="415364"/>
                </a:solidFill>
                <a:latin typeface="+mj-lt"/>
              </a:rPr>
              <a:t> the </a:t>
            </a:r>
            <a:r>
              <a:rPr lang="it-IT" sz="1400" b="1" dirty="0" err="1">
                <a:solidFill>
                  <a:srgbClr val="415364"/>
                </a:solidFill>
                <a:latin typeface="+mj-lt"/>
              </a:rPr>
              <a:t>competitiveness</a:t>
            </a:r>
            <a:r>
              <a:rPr lang="it-IT" sz="1400" b="1" dirty="0">
                <a:solidFill>
                  <a:srgbClr val="415364"/>
                </a:solidFill>
                <a:latin typeface="+mj-lt"/>
              </a:rPr>
              <a:t> of </a:t>
            </a:r>
            <a:r>
              <a:rPr lang="it-IT" sz="1400" b="1" dirty="0" err="1">
                <a:solidFill>
                  <a:srgbClr val="415364"/>
                </a:solidFill>
                <a:latin typeface="+mj-lt"/>
              </a:rPr>
              <a:t>Italian</a:t>
            </a:r>
            <a:r>
              <a:rPr lang="it-IT" sz="1400" b="1" dirty="0">
                <a:solidFill>
                  <a:srgbClr val="415364"/>
                </a:solidFill>
                <a:latin typeface="+mj-lt"/>
              </a:rPr>
              <a:t> export </a:t>
            </a:r>
            <a:r>
              <a:rPr lang="it-IT" sz="1400" dirty="0">
                <a:solidFill>
                  <a:srgbClr val="415364"/>
                </a:solidFill>
                <a:latin typeface="+mj-lt"/>
              </a:rPr>
              <a:t>by </a:t>
            </a:r>
            <a:r>
              <a:rPr lang="it-IT" sz="1400" b="1" dirty="0" err="1">
                <a:solidFill>
                  <a:srgbClr val="415364"/>
                </a:solidFill>
                <a:latin typeface="+mj-lt"/>
              </a:rPr>
              <a:t>reducing</a:t>
            </a:r>
            <a:r>
              <a:rPr lang="it-IT" sz="1400" b="1" dirty="0">
                <a:solidFill>
                  <a:srgbClr val="415364"/>
                </a:solidFill>
                <a:latin typeface="+mj-lt"/>
              </a:rPr>
              <a:t> </a:t>
            </a:r>
            <a:r>
              <a:rPr lang="it-IT" sz="1400" b="1" dirty="0" err="1">
                <a:solidFill>
                  <a:srgbClr val="415364"/>
                </a:solidFill>
                <a:latin typeface="+mj-lt"/>
              </a:rPr>
              <a:t>financial</a:t>
            </a:r>
            <a:r>
              <a:rPr lang="it-IT" sz="1400" b="1" dirty="0">
                <a:solidFill>
                  <a:srgbClr val="415364"/>
                </a:solidFill>
                <a:latin typeface="+mj-lt"/>
              </a:rPr>
              <a:t> costs</a:t>
            </a:r>
            <a:endParaRPr kumimoji="0" lang="it-IT" sz="1400" b="1" i="0" u="none" strike="noStrike" kern="1200" cap="none" spc="0" normalizeH="0" baseline="0" noProof="0" dirty="0">
              <a:ln>
                <a:noFill/>
              </a:ln>
              <a:solidFill>
                <a:srgbClr val="415364"/>
              </a:solidFill>
              <a:effectLst/>
              <a:uLnTx/>
              <a:uFillTx/>
              <a:latin typeface="+mj-lt"/>
              <a:ea typeface="+mn-ea"/>
              <a:cs typeface="+mn-cs"/>
            </a:endParaRPr>
          </a:p>
        </p:txBody>
      </p:sp>
      <p:sp>
        <p:nvSpPr>
          <p:cNvPr id="15" name="TextBox 27">
            <a:extLst>
              <a:ext uri="{FF2B5EF4-FFF2-40B4-BE49-F238E27FC236}">
                <a16:creationId xmlns:a16="http://schemas.microsoft.com/office/drawing/2014/main" id="{CFEDD9FF-DE76-2DB8-CB3C-3906AF5C9C6F}"/>
              </a:ext>
            </a:extLst>
          </p:cNvPr>
          <p:cNvSpPr txBox="1"/>
          <p:nvPr/>
        </p:nvSpPr>
        <p:spPr>
          <a:xfrm>
            <a:off x="8862994" y="162505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Public Equity Funds</a:t>
            </a:r>
            <a:endParaRPr kumimoji="0" lang="it-IT" sz="16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for the </a:t>
            </a:r>
            <a:r>
              <a:rPr lang="it-IT" sz="1400" b="1" dirty="0" err="1">
                <a:solidFill>
                  <a:srgbClr val="415364"/>
                </a:solidFill>
                <a:latin typeface="+mj-lt"/>
              </a:rPr>
              <a:t>growth</a:t>
            </a:r>
            <a:r>
              <a:rPr lang="it-IT" sz="1400" b="1" dirty="0">
                <a:solidFill>
                  <a:srgbClr val="415364"/>
                </a:solidFill>
                <a:latin typeface="+mj-lt"/>
              </a:rPr>
              <a:t> of </a:t>
            </a:r>
            <a:r>
              <a:rPr lang="it-IT" sz="1400" b="1" dirty="0" err="1">
                <a:solidFill>
                  <a:srgbClr val="415364"/>
                </a:solidFill>
                <a:latin typeface="+mj-lt"/>
              </a:rPr>
              <a:t>SMEs</a:t>
            </a:r>
            <a:r>
              <a:rPr lang="it-IT" sz="1400" b="1" dirty="0">
                <a:solidFill>
                  <a:srgbClr val="415364"/>
                </a:solidFill>
                <a:latin typeface="+mj-lt"/>
              </a:rPr>
              <a:t> on </a:t>
            </a:r>
            <a:r>
              <a:rPr lang="it-IT" sz="1400" b="1" dirty="0" err="1">
                <a:solidFill>
                  <a:srgbClr val="415364"/>
                </a:solidFill>
                <a:latin typeface="+mj-lt"/>
              </a:rPr>
              <a:t>foreign</a:t>
            </a:r>
            <a:r>
              <a:rPr lang="it-IT" sz="1400" b="1" dirty="0">
                <a:solidFill>
                  <a:srgbClr val="415364"/>
                </a:solidFill>
                <a:latin typeface="+mj-lt"/>
              </a:rPr>
              <a:t> markets</a:t>
            </a:r>
            <a:r>
              <a:rPr kumimoji="0" lang="it-IT" sz="1400" i="0" u="none" strike="noStrike" kern="1200" cap="none" spc="0" normalizeH="0" baseline="0" noProof="0" dirty="0">
                <a:ln>
                  <a:noFill/>
                </a:ln>
                <a:solidFill>
                  <a:srgbClr val="415364"/>
                </a:solidFill>
                <a:effectLst/>
                <a:uLnTx/>
                <a:uFillTx/>
                <a:latin typeface="+mj-lt"/>
                <a:ea typeface="+mn-ea"/>
                <a:cs typeface="+mn-cs"/>
              </a:rPr>
              <a:t> and for </a:t>
            </a:r>
            <a:r>
              <a:rPr kumimoji="0" lang="it-IT" sz="1400" b="1" i="0" u="none" strike="noStrike" kern="1200" cap="none" spc="0" normalizeH="0" baseline="0" noProof="0" dirty="0">
                <a:ln>
                  <a:noFill/>
                </a:ln>
                <a:solidFill>
                  <a:srgbClr val="415364"/>
                </a:solidFill>
                <a:effectLst/>
                <a:uLnTx/>
                <a:uFillTx/>
                <a:latin typeface="+mj-lt"/>
                <a:ea typeface="+mn-ea"/>
                <a:cs typeface="+mn-cs"/>
              </a:rPr>
              <a:t>international</a:t>
            </a:r>
            <a:r>
              <a:rPr kumimoji="0" lang="it-IT" sz="1400" i="0" u="none" strike="noStrike" kern="1200" cap="none" spc="0" normalizeH="0" baseline="0" noProof="0" dirty="0">
                <a:ln>
                  <a:noFill/>
                </a:ln>
                <a:solidFill>
                  <a:srgbClr val="415364"/>
                </a:solidFill>
                <a:effectLst/>
                <a:uLnTx/>
                <a:uFillTx/>
                <a:latin typeface="+mj-lt"/>
                <a:ea typeface="+mn-ea"/>
                <a:cs typeface="+mn-cs"/>
              </a:rPr>
              <a:t>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infrastructure</a:t>
            </a:r>
            <a:r>
              <a:rPr kumimoji="0" lang="it-IT" sz="1400" b="1" i="0" u="none" strike="noStrike" kern="1200" cap="none" spc="0" normalizeH="0" baseline="0" noProof="0" dirty="0">
                <a:ln>
                  <a:noFill/>
                </a:ln>
                <a:solidFill>
                  <a:srgbClr val="415364"/>
                </a:solidFill>
                <a:effectLst/>
                <a:uLnTx/>
                <a:uFillTx/>
                <a:latin typeface="+mj-lt"/>
                <a:ea typeface="+mn-ea"/>
                <a:cs typeface="+mn-cs"/>
              </a:rPr>
              <a:t> projects </a:t>
            </a:r>
          </a:p>
        </p:txBody>
      </p:sp>
      <p:sp>
        <p:nvSpPr>
          <p:cNvPr id="17" name="TextBox 27">
            <a:extLst>
              <a:ext uri="{FF2B5EF4-FFF2-40B4-BE49-F238E27FC236}">
                <a16:creationId xmlns:a16="http://schemas.microsoft.com/office/drawing/2014/main" id="{9E02E183-EFFD-AFBC-577F-C344338C2BA6}"/>
              </a:ext>
            </a:extLst>
          </p:cNvPr>
          <p:cNvSpPr txBox="1"/>
          <p:nvPr/>
        </p:nvSpPr>
        <p:spPr>
          <a:xfrm>
            <a:off x="5179770" y="3697855"/>
            <a:ext cx="3485239" cy="1051378"/>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Soft Loans for </a:t>
            </a:r>
            <a:r>
              <a:rPr kumimoji="0" lang="it-IT" sz="1600" b="1" i="0" u="none" strike="noStrike" kern="120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tl val="0"/>
              </a:rPr>
              <a:t>Internationalization</a:t>
            </a:r>
            <a:endPar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for investments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in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digitalization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sustainability</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skills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development</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and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growth</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on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foreign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markets</a:t>
            </a:r>
          </a:p>
        </p:txBody>
      </p:sp>
      <p:pic>
        <p:nvPicPr>
          <p:cNvPr id="19" name="Immagine 18">
            <a:extLst>
              <a:ext uri="{FF2B5EF4-FFF2-40B4-BE49-F238E27FC236}">
                <a16:creationId xmlns:a16="http://schemas.microsoft.com/office/drawing/2014/main" id="{1AC3596E-FEA7-40A0-E2F7-35AC1BEB8429}"/>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278734" y="3203782"/>
            <a:ext cx="449740" cy="449740"/>
          </a:xfrm>
          <a:prstGeom prst="rect">
            <a:avLst/>
          </a:prstGeom>
        </p:spPr>
      </p:pic>
      <p:pic>
        <p:nvPicPr>
          <p:cNvPr id="30" name="Immagine 29">
            <a:extLst>
              <a:ext uri="{FF2B5EF4-FFF2-40B4-BE49-F238E27FC236}">
                <a16:creationId xmlns:a16="http://schemas.microsoft.com/office/drawing/2014/main" id="{8BFB4CF1-4EA1-75C7-A659-A3C6C32AF93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0657" y="1109364"/>
            <a:ext cx="454590" cy="386292"/>
          </a:xfrm>
          <a:prstGeom prst="rect">
            <a:avLst/>
          </a:prstGeom>
        </p:spPr>
      </p:pic>
      <p:pic>
        <p:nvPicPr>
          <p:cNvPr id="31" name="Immagine 30">
            <a:extLst>
              <a:ext uri="{FF2B5EF4-FFF2-40B4-BE49-F238E27FC236}">
                <a16:creationId xmlns:a16="http://schemas.microsoft.com/office/drawing/2014/main" id="{7AED63F4-9B03-A657-9FFE-7F284AD0C44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5507" y="3188735"/>
            <a:ext cx="449740" cy="449740"/>
          </a:xfrm>
          <a:prstGeom prst="rect">
            <a:avLst/>
          </a:prstGeom>
        </p:spPr>
      </p:pic>
      <p:pic>
        <p:nvPicPr>
          <p:cNvPr id="33" name="Immagine 32" descr="Immagine che contiene nero, oscurità&#10;&#10;Il contenuto generato dall'IA potrebbe non essere corretto.">
            <a:extLst>
              <a:ext uri="{FF2B5EF4-FFF2-40B4-BE49-F238E27FC236}">
                <a16:creationId xmlns:a16="http://schemas.microsoft.com/office/drawing/2014/main" id="{8056A6A3-EC10-56AA-5239-E204BB2D651B}"/>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1109424"/>
            <a:ext cx="454590" cy="454590"/>
          </a:xfrm>
          <a:prstGeom prst="rect">
            <a:avLst/>
          </a:prstGeom>
        </p:spPr>
      </p:pic>
      <p:pic>
        <p:nvPicPr>
          <p:cNvPr id="35" name="Immagine 34" descr="Immagine che contiene nero, oscurità&#10;&#10;Il contenuto generato dall'IA potrebbe non essere corretto.">
            <a:extLst>
              <a:ext uri="{FF2B5EF4-FFF2-40B4-BE49-F238E27FC236}">
                <a16:creationId xmlns:a16="http://schemas.microsoft.com/office/drawing/2014/main" id="{3FE28257-ED1D-B398-5B0D-B1652C7F3B84}"/>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11516" y="5041392"/>
            <a:ext cx="383116" cy="383116"/>
          </a:xfrm>
          <a:prstGeom prst="rect">
            <a:avLst/>
          </a:prstGeom>
        </p:spPr>
      </p:pic>
      <p:grpSp>
        <p:nvGrpSpPr>
          <p:cNvPr id="10" name="Gruppo 9">
            <a:extLst>
              <a:ext uri="{FF2B5EF4-FFF2-40B4-BE49-F238E27FC236}">
                <a16:creationId xmlns:a16="http://schemas.microsoft.com/office/drawing/2014/main" id="{6963F804-1427-5E34-119B-D5E1D75A4109}"/>
              </a:ext>
            </a:extLst>
          </p:cNvPr>
          <p:cNvGrpSpPr/>
          <p:nvPr/>
        </p:nvGrpSpPr>
        <p:grpSpPr>
          <a:xfrm>
            <a:off x="6869636" y="223359"/>
            <a:ext cx="254147" cy="559266"/>
            <a:chOff x="6130814" y="-20010"/>
            <a:chExt cx="698251" cy="2696589"/>
          </a:xfrm>
        </p:grpSpPr>
        <p:sp>
          <p:nvSpPr>
            <p:cNvPr id="5" name="Rettangolo 4">
              <a:extLst>
                <a:ext uri="{FF2B5EF4-FFF2-40B4-BE49-F238E27FC236}">
                  <a16:creationId xmlns:a16="http://schemas.microsoft.com/office/drawing/2014/main" id="{BDB7CC0E-B461-75E1-5A99-370A5FBF2F9D}"/>
                </a:ext>
              </a:extLst>
            </p:cNvPr>
            <p:cNvSpPr/>
            <p:nvPr/>
          </p:nvSpPr>
          <p:spPr>
            <a:xfrm>
              <a:off x="6414681" y="-20010"/>
              <a:ext cx="414384" cy="2275726"/>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F05097F-A03E-45CF-8755-A2411DE1F406}"/>
                </a:ext>
              </a:extLst>
            </p:cNvPr>
            <p:cNvSpPr/>
            <p:nvPr/>
          </p:nvSpPr>
          <p:spPr>
            <a:xfrm>
              <a:off x="6130814" y="704282"/>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id="{AD3697E1-3837-F70D-4E6A-9DCE4B2F45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6428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noChangeAspect="1" noEditPoints="1"/>
          </p:cNvSpPr>
          <p:nvPr/>
        </p:nvSpPr>
        <p:spPr bwMode="auto">
          <a:xfrm>
            <a:off x="3276066" y="1332888"/>
            <a:ext cx="8721062" cy="4598256"/>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alpha val="76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Key </a:t>
            </a:r>
            <a:r>
              <a:rPr lang="it-IT" dirty="0" err="1"/>
              <a:t>figures</a:t>
            </a:r>
            <a:r>
              <a:rPr lang="it-IT" dirty="0"/>
              <a:t> 2024</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AAB0186C-AAF4-46BD-8458-B078D8493DA3}"/>
              </a:ext>
            </a:extLst>
          </p:cNvPr>
          <p:cNvGrpSpPr/>
          <p:nvPr/>
        </p:nvGrpSpPr>
        <p:grpSpPr>
          <a:xfrm>
            <a:off x="553917" y="1612012"/>
            <a:ext cx="3933281" cy="3950497"/>
            <a:chOff x="1060021" y="1473417"/>
            <a:chExt cx="4479725" cy="4499333"/>
          </a:xfrm>
          <a:solidFill>
            <a:schemeClr val="accent2"/>
          </a:solidFill>
        </p:grpSpPr>
        <p:sp>
          <p:nvSpPr>
            <p:cNvPr id="17" name="Freeform 5">
              <a:extLst>
                <a:ext uri="{FF2B5EF4-FFF2-40B4-BE49-F238E27FC236}">
                  <a16:creationId xmlns:a16="http://schemas.microsoft.com/office/drawing/2014/main" id="{E9C7A73B-FB1C-4561-88FB-9178EFAA0BD6}"/>
                </a:ext>
              </a:extLst>
            </p:cNvPr>
            <p:cNvSpPr>
              <a:spLocks/>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3F1DB45-0E76-423F-B319-285F2ED7821A}"/>
                </a:ext>
              </a:extLst>
            </p:cNvPr>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Rettangolo 21"/>
          <p:cNvSpPr/>
          <p:nvPr/>
        </p:nvSpPr>
        <p:spPr>
          <a:xfrm>
            <a:off x="5329404" y="2770212"/>
            <a:ext cx="171822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EQUITY LOANS</a:t>
            </a:r>
          </a:p>
        </p:txBody>
      </p:sp>
      <p:sp>
        <p:nvSpPr>
          <p:cNvPr id="24" name="Rettangolo 23"/>
          <p:cNvSpPr/>
          <p:nvPr/>
        </p:nvSpPr>
        <p:spPr>
          <a:xfrm>
            <a:off x="6479271" y="4888341"/>
            <a:ext cx="3392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EXPORT CREDIT SUPPORT</a:t>
            </a:r>
          </a:p>
        </p:txBody>
      </p:sp>
      <p:sp>
        <p:nvSpPr>
          <p:cNvPr id="26" name="Rettangolo 25"/>
          <p:cNvSpPr/>
          <p:nvPr/>
        </p:nvSpPr>
        <p:spPr>
          <a:xfrm>
            <a:off x="8175570" y="2770212"/>
            <a:ext cx="40485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SOFT LOANS FOR INTERNATIONALIZATION</a:t>
            </a:r>
          </a:p>
        </p:txBody>
      </p:sp>
      <p:sp>
        <p:nvSpPr>
          <p:cNvPr id="27" name="CasellaDiTesto 26"/>
          <p:cNvSpPr txBox="1"/>
          <p:nvPr/>
        </p:nvSpPr>
        <p:spPr>
          <a:xfrm>
            <a:off x="4837018" y="1371135"/>
            <a:ext cx="2702983"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329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8" name="CasellaDiTesto 27"/>
          <p:cNvSpPr txBox="1"/>
          <p:nvPr/>
        </p:nvSpPr>
        <p:spPr>
          <a:xfrm>
            <a:off x="8883343" y="1363897"/>
            <a:ext cx="2980601"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6100" b="1" dirty="0">
                <a:solidFill>
                  <a:srgbClr val="B5C8E5">
                    <a:lumMod val="50000"/>
                  </a:srgbClr>
                </a:solidFill>
                <a:latin typeface="Arial" panose="020B0604020202020204"/>
              </a:rPr>
              <a:t>1.659</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9" name="CasellaDiTesto 28"/>
          <p:cNvSpPr txBox="1"/>
          <p:nvPr/>
        </p:nvSpPr>
        <p:spPr>
          <a:xfrm>
            <a:off x="6943699" y="3569214"/>
            <a:ext cx="2895964"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6000" b="1" dirty="0">
                <a:solidFill>
                  <a:srgbClr val="B5C8E5">
                    <a:lumMod val="50000"/>
                  </a:srgbClr>
                </a:solidFill>
                <a:latin typeface="Arial" panose="020B0604020202020204"/>
              </a:rPr>
              <a:t>5.960</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pic>
        <p:nvPicPr>
          <p:cNvPr id="35" name="Immagin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064" y="2612301"/>
            <a:ext cx="1735015" cy="777865"/>
          </a:xfrm>
          <a:prstGeom prst="rect">
            <a:avLst/>
          </a:prstGeom>
        </p:spPr>
      </p:pic>
      <p:sp>
        <p:nvSpPr>
          <p:cNvPr id="3" name="CasellaDiTesto 2"/>
          <p:cNvSpPr txBox="1"/>
          <p:nvPr/>
        </p:nvSpPr>
        <p:spPr>
          <a:xfrm>
            <a:off x="8987829"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4.723</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1" name="CasellaDiTesto 30"/>
          <p:cNvSpPr txBox="1"/>
          <p:nvPr/>
        </p:nvSpPr>
        <p:spPr>
          <a:xfrm>
            <a:off x="4798356"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m</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obilised</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resources</a:t>
            </a:r>
            <a:r>
              <a:rPr lang="it-IT" sz="1400" dirty="0">
                <a:solidFill>
                  <a:srgbClr val="005392"/>
                </a:solidFill>
                <a:latin typeface="Arial" panose="020B0604020202020204"/>
              </a:rPr>
              <a:t>*</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2" name="CasellaDiTesto 31"/>
          <p:cNvSpPr txBox="1"/>
          <p:nvPr/>
        </p:nvSpPr>
        <p:spPr>
          <a:xfrm>
            <a:off x="6956920" y="4355178"/>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176</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dirty="0" err="1">
                <a:solidFill>
                  <a:srgbClr val="005392"/>
                </a:solidFill>
                <a:latin typeface="Arial" panose="020B0604020202020204"/>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9D6980F2-DD00-881F-C42F-17386513A7E0}"/>
              </a:ext>
            </a:extLst>
          </p:cNvPr>
          <p:cNvSpPr txBox="1"/>
          <p:nvPr/>
        </p:nvSpPr>
        <p:spPr>
          <a:xfrm>
            <a:off x="686312" y="6343626"/>
            <a:ext cx="7431536" cy="261610"/>
          </a:xfrm>
          <a:prstGeom prst="rect">
            <a:avLst/>
          </a:prstGeom>
          <a:noFill/>
        </p:spPr>
        <p:txBody>
          <a:bodyPr wrap="square">
            <a:spAutoFit/>
          </a:bodyPr>
          <a:lstStyle/>
          <a:p>
            <a:r>
              <a:rPr lang="it-IT" sz="1050" dirty="0"/>
              <a:t>* </a:t>
            </a:r>
            <a:r>
              <a:rPr lang="it-IT" sz="1050" dirty="0" err="1"/>
              <a:t>including</a:t>
            </a:r>
            <a:r>
              <a:rPr lang="it-IT" sz="1050" dirty="0"/>
              <a:t> Venture Capital </a:t>
            </a:r>
            <a:r>
              <a:rPr lang="it-IT" sz="1050" dirty="0" err="1"/>
              <a:t>resources</a:t>
            </a:r>
            <a:r>
              <a:rPr lang="it-IT" sz="1050" dirty="0"/>
              <a:t>, </a:t>
            </a:r>
            <a:r>
              <a:rPr lang="it-IT" sz="1050" dirty="0" err="1"/>
              <a:t>interest</a:t>
            </a:r>
            <a:r>
              <a:rPr lang="it-IT" sz="1050" dirty="0"/>
              <a:t>-rate </a:t>
            </a:r>
            <a:r>
              <a:rPr lang="it-IT" sz="1050" dirty="0" err="1"/>
              <a:t>subsidies</a:t>
            </a:r>
            <a:r>
              <a:rPr lang="it-IT" sz="1050" dirty="0"/>
              <a:t> and start up </a:t>
            </a:r>
          </a:p>
        </p:txBody>
      </p:sp>
      <p:pic>
        <p:nvPicPr>
          <p:cNvPr id="5" name="Immagine 4">
            <a:extLst>
              <a:ext uri="{FF2B5EF4-FFF2-40B4-BE49-F238E27FC236}">
                <a16:creationId xmlns:a16="http://schemas.microsoft.com/office/drawing/2014/main" id="{34CB4B7D-77E6-D75A-0659-1C2DCD5CC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53205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descr="Immagine che contiene paesaggio, alba, cielo, nebbia&#10;&#10;Descrizione generata automaticamente">
            <a:extLst>
              <a:ext uri="{FF2B5EF4-FFF2-40B4-BE49-F238E27FC236}">
                <a16:creationId xmlns:a16="http://schemas.microsoft.com/office/drawing/2014/main" id="{59439A5A-AF9C-6448-2858-67709FEE4B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697" y="-24932"/>
            <a:ext cx="3919874" cy="6888318"/>
          </a:xfrm>
          <a:prstGeom prst="rect">
            <a:avLst/>
          </a:prstGeom>
        </p:spPr>
      </p:pic>
      <p:sp>
        <p:nvSpPr>
          <p:cNvPr id="624" name="Freeform 2609"/>
          <p:cNvSpPr>
            <a:spLocks noChangeAspect="1"/>
          </p:cNvSpPr>
          <p:nvPr/>
        </p:nvSpPr>
        <p:spPr bwMode="auto">
          <a:xfrm>
            <a:off x="8725672" y="3282897"/>
            <a:ext cx="515252" cy="474928"/>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005392"/>
          </a:solidFill>
          <a:ln w="3175">
            <a:solidFill>
              <a:srgbClr val="8F8F9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8" name="Rettangolo 27"/>
          <p:cNvSpPr/>
          <p:nvPr/>
        </p:nvSpPr>
        <p:spPr>
          <a:xfrm>
            <a:off x="0" y="0"/>
            <a:ext cx="38934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a:xfrm>
            <a:off x="74162" y="332718"/>
            <a:ext cx="3912317" cy="383116"/>
          </a:xfrm>
        </p:spPr>
        <p:txBody>
          <a:bodyPr/>
          <a:lstStyle/>
          <a:p>
            <a:pPr algn="ctr"/>
            <a:r>
              <a:rPr lang="it-IT" altLang="it-IT" sz="2300" dirty="0">
                <a:solidFill>
                  <a:schemeClr val="bg1"/>
                </a:solidFill>
              </a:rPr>
              <a:t>Projects in portfolio 2024</a:t>
            </a:r>
          </a:p>
          <a:p>
            <a:endParaRPr lang="it-IT" dirty="0"/>
          </a:p>
        </p:txBody>
      </p:sp>
      <p:grpSp>
        <p:nvGrpSpPr>
          <p:cNvPr id="8" name="Gruppo 7"/>
          <p:cNvGrpSpPr/>
          <p:nvPr/>
        </p:nvGrpSpPr>
        <p:grpSpPr>
          <a:xfrm>
            <a:off x="241580" y="1693533"/>
            <a:ext cx="3234252" cy="860125"/>
            <a:chOff x="70100" y="1213275"/>
            <a:chExt cx="3234252" cy="903956"/>
          </a:xfrm>
        </p:grpSpPr>
        <p:cxnSp>
          <p:nvCxnSpPr>
            <p:cNvPr id="10" name="Connettore diritto 9"/>
            <p:cNvCxnSpPr/>
            <p:nvPr/>
          </p:nvCxnSpPr>
          <p:spPr>
            <a:xfrm>
              <a:off x="409573" y="2117231"/>
              <a:ext cx="2371725" cy="0"/>
            </a:xfrm>
            <a:prstGeom prst="line">
              <a:avLst/>
            </a:prstGeom>
            <a:ln w="9525">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1" name="CasellaDiTesto 10"/>
            <p:cNvSpPr txBox="1"/>
            <p:nvPr/>
          </p:nvSpPr>
          <p:spPr>
            <a:xfrm>
              <a:off x="70100" y="1827533"/>
              <a:ext cx="3234252" cy="244278"/>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COUNTRIES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2" name="CasellaDiTesto 11"/>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123</a:t>
              </a:r>
            </a:p>
          </p:txBody>
        </p:sp>
      </p:grpSp>
      <p:grpSp>
        <p:nvGrpSpPr>
          <p:cNvPr id="15" name="Gruppo 14"/>
          <p:cNvGrpSpPr/>
          <p:nvPr/>
        </p:nvGrpSpPr>
        <p:grpSpPr>
          <a:xfrm>
            <a:off x="235085" y="3487692"/>
            <a:ext cx="3148966" cy="860125"/>
            <a:chOff x="63605" y="1213275"/>
            <a:chExt cx="3148966" cy="903956"/>
          </a:xfrm>
        </p:grpSpPr>
        <p:cxnSp>
          <p:nvCxnSpPr>
            <p:cNvPr id="16" name="Connettore diritto 15"/>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17" name="CasellaDiTesto 16"/>
            <p:cNvSpPr txBox="1"/>
            <p:nvPr/>
          </p:nvSpPr>
          <p:spPr>
            <a:xfrm>
              <a:off x="63605" y="1783299"/>
              <a:ext cx="3148966"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EQUITY LOANS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8" name="CasellaDiTesto 17"/>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221</a:t>
              </a:r>
            </a:p>
          </p:txBody>
        </p:sp>
      </p:grpSp>
      <p:grpSp>
        <p:nvGrpSpPr>
          <p:cNvPr id="20" name="Gruppo 19"/>
          <p:cNvGrpSpPr/>
          <p:nvPr/>
        </p:nvGrpSpPr>
        <p:grpSpPr>
          <a:xfrm>
            <a:off x="425753" y="5247070"/>
            <a:ext cx="2682319" cy="860125"/>
            <a:chOff x="254273" y="1213275"/>
            <a:chExt cx="2682319" cy="903956"/>
          </a:xfrm>
        </p:grpSpPr>
        <p:cxnSp>
          <p:nvCxnSpPr>
            <p:cNvPr id="24" name="Connettore diritto 23"/>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25" name="CasellaDiTesto 24"/>
            <p:cNvSpPr txBox="1"/>
            <p:nvPr/>
          </p:nvSpPr>
          <p:spPr>
            <a:xfrm>
              <a:off x="254273" y="1797103"/>
              <a:ext cx="2682319"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6" name="CasellaDiTesto 25"/>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15.850</a:t>
              </a:r>
            </a:p>
          </p:txBody>
        </p:sp>
      </p:grpSp>
      <p:pic>
        <p:nvPicPr>
          <p:cNvPr id="30" name="Immagine 29"/>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516438" y="960443"/>
            <a:ext cx="684000" cy="650835"/>
          </a:xfrm>
          <a:prstGeom prst="rect">
            <a:avLst/>
          </a:prstGeom>
        </p:spPr>
      </p:pic>
      <p:pic>
        <p:nvPicPr>
          <p:cNvPr id="31" name="Immagine 30"/>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416532" y="2716778"/>
            <a:ext cx="792000" cy="792000"/>
          </a:xfrm>
          <a:prstGeom prst="rect">
            <a:avLst/>
          </a:prstGeom>
        </p:spPr>
      </p:pic>
      <p:pic>
        <p:nvPicPr>
          <p:cNvPr id="32" name="Immagine 31"/>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241162" y="4670721"/>
            <a:ext cx="540000" cy="540000"/>
          </a:xfrm>
          <a:prstGeom prst="rect">
            <a:avLst/>
          </a:prstGeom>
        </p:spPr>
      </p:pic>
      <p:pic>
        <p:nvPicPr>
          <p:cNvPr id="33" name="Immagine 32"/>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817336" y="4672872"/>
            <a:ext cx="540000" cy="540000"/>
          </a:xfrm>
          <a:prstGeom prst="rect">
            <a:avLst/>
          </a:prstGeom>
        </p:spPr>
      </p:pic>
      <p:grpSp>
        <p:nvGrpSpPr>
          <p:cNvPr id="35" name="Gruppo 28"/>
          <p:cNvGrpSpPr>
            <a:grpSpLocks/>
          </p:cNvGrpSpPr>
          <p:nvPr/>
        </p:nvGrpSpPr>
        <p:grpSpPr bwMode="auto">
          <a:xfrm>
            <a:off x="4014582" y="1285860"/>
            <a:ext cx="8097849" cy="4679676"/>
            <a:chOff x="274819" y="1581601"/>
            <a:chExt cx="35287152" cy="17275834"/>
          </a:xfrm>
        </p:grpSpPr>
        <p:sp>
          <p:nvSpPr>
            <p:cNvPr id="54" name="Freeform 2656"/>
            <p:cNvSpPr>
              <a:spLocks noChangeAspect="1"/>
            </p:cNvSpPr>
            <p:nvPr/>
          </p:nvSpPr>
          <p:spPr bwMode="auto">
            <a:xfrm>
              <a:off x="3246629" y="3637103"/>
              <a:ext cx="7750024" cy="4143001"/>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 name="Freeform 2652"/>
            <p:cNvSpPr>
              <a:spLocks noChangeAspect="1"/>
            </p:cNvSpPr>
            <p:nvPr/>
          </p:nvSpPr>
          <p:spPr bwMode="auto">
            <a:xfrm>
              <a:off x="17597904" y="6612385"/>
              <a:ext cx="374601" cy="239942"/>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 name="Freeform 2657"/>
            <p:cNvSpPr>
              <a:spLocks noChangeAspect="1"/>
            </p:cNvSpPr>
            <p:nvPr/>
          </p:nvSpPr>
          <p:spPr bwMode="auto">
            <a:xfrm>
              <a:off x="8965498" y="6860328"/>
              <a:ext cx="1431798" cy="751819"/>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 name="Freeform 3521"/>
            <p:cNvSpPr>
              <a:spLocks noChangeAspect="1"/>
            </p:cNvSpPr>
            <p:nvPr/>
          </p:nvSpPr>
          <p:spPr bwMode="auto">
            <a:xfrm>
              <a:off x="8774034" y="7532166"/>
              <a:ext cx="58273" cy="31992"/>
            </a:xfrm>
            <a:custGeom>
              <a:avLst/>
              <a:gdLst>
                <a:gd name="T0" fmla="*/ 7 w 7"/>
                <a:gd name="T1" fmla="*/ 1 h 5"/>
                <a:gd name="T2" fmla="*/ 7 w 7"/>
                <a:gd name="T3" fmla="*/ 4 h 5"/>
                <a:gd name="T4" fmla="*/ 3 w 7"/>
                <a:gd name="T5" fmla="*/ 5 h 5"/>
                <a:gd name="T6" fmla="*/ 0 w 7"/>
                <a:gd name="T7" fmla="*/ 2 h 5"/>
                <a:gd name="T8" fmla="*/ 2 w 7"/>
                <a:gd name="T9" fmla="*/ 0 h 5"/>
                <a:gd name="T10" fmla="*/ 7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 name="Freeform 3532"/>
            <p:cNvSpPr>
              <a:spLocks noChangeAspect="1"/>
            </p:cNvSpPr>
            <p:nvPr/>
          </p:nvSpPr>
          <p:spPr bwMode="auto">
            <a:xfrm>
              <a:off x="9073713" y="7884081"/>
              <a:ext cx="199786" cy="7198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 name="Freeform 2538"/>
            <p:cNvSpPr>
              <a:spLocks noChangeAspect="1"/>
            </p:cNvSpPr>
            <p:nvPr/>
          </p:nvSpPr>
          <p:spPr bwMode="auto">
            <a:xfrm>
              <a:off x="6967641" y="10563433"/>
              <a:ext cx="424542" cy="423900"/>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 name="Freeform 2542"/>
            <p:cNvSpPr>
              <a:spLocks noChangeAspect="1"/>
            </p:cNvSpPr>
            <p:nvPr/>
          </p:nvSpPr>
          <p:spPr bwMode="auto">
            <a:xfrm>
              <a:off x="7891647" y="11435225"/>
              <a:ext cx="566060" cy="263934"/>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 name="Freeform 2543"/>
            <p:cNvSpPr>
              <a:spLocks noChangeAspect="1"/>
            </p:cNvSpPr>
            <p:nvPr/>
          </p:nvSpPr>
          <p:spPr bwMode="auto">
            <a:xfrm>
              <a:off x="7591969" y="11267263"/>
              <a:ext cx="341303" cy="343920"/>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 name="Freeform 3154"/>
            <p:cNvSpPr>
              <a:spLocks noChangeAspect="1"/>
            </p:cNvSpPr>
            <p:nvPr/>
          </p:nvSpPr>
          <p:spPr bwMode="auto">
            <a:xfrm>
              <a:off x="2705545" y="5364686"/>
              <a:ext cx="66595" cy="47988"/>
            </a:xfrm>
            <a:custGeom>
              <a:avLst/>
              <a:gdLst>
                <a:gd name="T0" fmla="*/ 6 w 8"/>
                <a:gd name="T1" fmla="*/ 6 h 7"/>
                <a:gd name="T2" fmla="*/ 1 w 8"/>
                <a:gd name="T3" fmla="*/ 7 h 7"/>
                <a:gd name="T4" fmla="*/ 3 w 8"/>
                <a:gd name="T5" fmla="*/ 3 h 7"/>
                <a:gd name="T6" fmla="*/ 9 w 8"/>
                <a:gd name="T7" fmla="*/ 1 h 7"/>
                <a:gd name="T8" fmla="*/ 6 w 8"/>
                <a:gd name="T9" fmla="*/ 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3" name="Freeform 3166"/>
            <p:cNvSpPr>
              <a:spLocks noChangeAspect="1"/>
            </p:cNvSpPr>
            <p:nvPr/>
          </p:nvSpPr>
          <p:spPr bwMode="auto">
            <a:xfrm>
              <a:off x="1282069" y="5620624"/>
              <a:ext cx="58273" cy="47988"/>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4" name="Freeform 3173"/>
            <p:cNvSpPr>
              <a:spLocks noChangeAspect="1"/>
            </p:cNvSpPr>
            <p:nvPr/>
          </p:nvSpPr>
          <p:spPr bwMode="auto">
            <a:xfrm>
              <a:off x="3729445" y="6108509"/>
              <a:ext cx="41625" cy="39988"/>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5" name="Freeform 3186"/>
            <p:cNvSpPr>
              <a:spLocks noChangeAspect="1"/>
            </p:cNvSpPr>
            <p:nvPr/>
          </p:nvSpPr>
          <p:spPr bwMode="auto">
            <a:xfrm>
              <a:off x="9439987" y="5052764"/>
              <a:ext cx="66595" cy="23992"/>
            </a:xfrm>
            <a:custGeom>
              <a:avLst/>
              <a:gdLst>
                <a:gd name="T0" fmla="*/ 7 w 8"/>
                <a:gd name="T1" fmla="*/ 1 h 3"/>
                <a:gd name="T2" fmla="*/ 10 w 8"/>
                <a:gd name="T3" fmla="*/ 3 h 3"/>
                <a:gd name="T4" fmla="*/ 5 w 8"/>
                <a:gd name="T5" fmla="*/ 4 h 3"/>
                <a:gd name="T6" fmla="*/ 1 w 8"/>
                <a:gd name="T7" fmla="*/ 1 h 3"/>
                <a:gd name="T8" fmla="*/ 7 w 8"/>
                <a:gd name="T9" fmla="*/ 1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6" name="Freeform 3187"/>
            <p:cNvSpPr>
              <a:spLocks noChangeAspect="1"/>
            </p:cNvSpPr>
            <p:nvPr/>
          </p:nvSpPr>
          <p:spPr bwMode="auto">
            <a:xfrm>
              <a:off x="8590897" y="4580875"/>
              <a:ext cx="33298" cy="63985"/>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7" name="Freeform 3343"/>
            <p:cNvSpPr>
              <a:spLocks noChangeAspect="1"/>
            </p:cNvSpPr>
            <p:nvPr/>
          </p:nvSpPr>
          <p:spPr bwMode="auto">
            <a:xfrm>
              <a:off x="8882254" y="5956543"/>
              <a:ext cx="24971" cy="31992"/>
            </a:xfrm>
            <a:custGeom>
              <a:avLst/>
              <a:gdLst>
                <a:gd name="T0" fmla="*/ 3 w 2"/>
                <a:gd name="T1" fmla="*/ 4 h 5"/>
                <a:gd name="T2" fmla="*/ 2 w 2"/>
                <a:gd name="T3" fmla="*/ 6 h 5"/>
                <a:gd name="T4" fmla="*/ 2 w 2"/>
                <a:gd name="T5" fmla="*/ 2 h 5"/>
                <a:gd name="T6" fmla="*/ 3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8" name="Freeform 3344"/>
            <p:cNvSpPr>
              <a:spLocks noChangeAspect="1"/>
            </p:cNvSpPr>
            <p:nvPr/>
          </p:nvSpPr>
          <p:spPr bwMode="auto">
            <a:xfrm>
              <a:off x="8707439" y="6524409"/>
              <a:ext cx="33298" cy="23992"/>
            </a:xfrm>
            <a:custGeom>
              <a:avLst/>
              <a:gdLst>
                <a:gd name="T0" fmla="*/ 2 w 5"/>
                <a:gd name="T1" fmla="*/ 4 h 3"/>
                <a:gd name="T2" fmla="*/ 1 w 5"/>
                <a:gd name="T3" fmla="*/ 4 h 3"/>
                <a:gd name="T4" fmla="*/ 4 w 5"/>
                <a:gd name="T5" fmla="*/ 1 h 3"/>
                <a:gd name="T6" fmla="*/ 6 w 5"/>
                <a:gd name="T7" fmla="*/ 1 h 3"/>
                <a:gd name="T8" fmla="*/ 2 w 5"/>
                <a:gd name="T9" fmla="*/ 4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9" name="Freeform 3345"/>
            <p:cNvSpPr>
              <a:spLocks noChangeAspect="1"/>
            </p:cNvSpPr>
            <p:nvPr/>
          </p:nvSpPr>
          <p:spPr bwMode="auto">
            <a:xfrm>
              <a:off x="8765713" y="5940547"/>
              <a:ext cx="33298" cy="31992"/>
            </a:xfrm>
            <a:custGeom>
              <a:avLst/>
              <a:gdLst>
                <a:gd name="T0" fmla="*/ 3 w 4"/>
                <a:gd name="T1" fmla="*/ 4 h 4"/>
                <a:gd name="T2" fmla="*/ 0 w 4"/>
                <a:gd name="T3" fmla="*/ 4 h 4"/>
                <a:gd name="T4" fmla="*/ 1 w 4"/>
                <a:gd name="T5" fmla="*/ 1 h 4"/>
                <a:gd name="T6" fmla="*/ 5 w 4"/>
                <a:gd name="T7" fmla="*/ 0 h 4"/>
                <a:gd name="T8" fmla="*/ 3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0" name="Oval 3346"/>
            <p:cNvSpPr>
              <a:spLocks noChangeAspect="1" noChangeArrowheads="1"/>
            </p:cNvSpPr>
            <p:nvPr/>
          </p:nvSpPr>
          <p:spPr bwMode="auto">
            <a:xfrm>
              <a:off x="10846814" y="7172250"/>
              <a:ext cx="8322" cy="8001"/>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1" name="Freeform 3347"/>
            <p:cNvSpPr>
              <a:spLocks noChangeAspect="1"/>
            </p:cNvSpPr>
            <p:nvPr/>
          </p:nvSpPr>
          <p:spPr bwMode="auto">
            <a:xfrm>
              <a:off x="11096546" y="6804339"/>
              <a:ext cx="24971" cy="15996"/>
            </a:xfrm>
            <a:custGeom>
              <a:avLst/>
              <a:gdLst>
                <a:gd name="T0" fmla="*/ 1 w 3"/>
                <a:gd name="T1" fmla="*/ 2 h 3"/>
                <a:gd name="T2" fmla="*/ 0 w 3"/>
                <a:gd name="T3" fmla="*/ 2 h 3"/>
                <a:gd name="T4" fmla="*/ 1 w 3"/>
                <a:gd name="T5" fmla="*/ 1 h 3"/>
                <a:gd name="T6" fmla="*/ 3 w 3"/>
                <a:gd name="T7" fmla="*/ 1 h 3"/>
                <a:gd name="T8" fmla="*/ 1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2" name="Freeform 3522"/>
            <p:cNvSpPr>
              <a:spLocks noChangeAspect="1"/>
            </p:cNvSpPr>
            <p:nvPr/>
          </p:nvSpPr>
          <p:spPr bwMode="auto">
            <a:xfrm>
              <a:off x="8241272" y="7300219"/>
              <a:ext cx="158166" cy="47988"/>
            </a:xfrm>
            <a:custGeom>
              <a:avLst/>
              <a:gdLst>
                <a:gd name="T0" fmla="*/ 23 w 19"/>
                <a:gd name="T1" fmla="*/ 4 h 6"/>
                <a:gd name="T2" fmla="*/ 18 w 19"/>
                <a:gd name="T3" fmla="*/ 8 h 6"/>
                <a:gd name="T4" fmla="*/ 13 w 19"/>
                <a:gd name="T5" fmla="*/ 7 h 6"/>
                <a:gd name="T6" fmla="*/ 5 w 19"/>
                <a:gd name="T7" fmla="*/ 4 h 6"/>
                <a:gd name="T8" fmla="*/ 0 w 19"/>
                <a:gd name="T9" fmla="*/ 1 h 6"/>
                <a:gd name="T10" fmla="*/ 5 w 19"/>
                <a:gd name="T11" fmla="*/ 1 h 6"/>
                <a:gd name="T12" fmla="*/ 8 w 19"/>
                <a:gd name="T13" fmla="*/ 3 h 6"/>
                <a:gd name="T14" fmla="*/ 11 w 19"/>
                <a:gd name="T15" fmla="*/ 1 h 6"/>
                <a:gd name="T16" fmla="*/ 18 w 19"/>
                <a:gd name="T17" fmla="*/ 3 h 6"/>
                <a:gd name="T18" fmla="*/ 23 w 1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3" name="Freeform 3523"/>
            <p:cNvSpPr>
              <a:spLocks noChangeAspect="1"/>
            </p:cNvSpPr>
            <p:nvPr/>
          </p:nvSpPr>
          <p:spPr bwMode="auto">
            <a:xfrm>
              <a:off x="8191326" y="7284223"/>
              <a:ext cx="33298" cy="23997"/>
            </a:xfrm>
            <a:custGeom>
              <a:avLst/>
              <a:gdLst>
                <a:gd name="T0" fmla="*/ 3 w 4"/>
                <a:gd name="T1" fmla="*/ 0 h 3"/>
                <a:gd name="T2" fmla="*/ 0 w 4"/>
                <a:gd name="T3" fmla="*/ 1 h 3"/>
                <a:gd name="T4" fmla="*/ 3 w 4"/>
                <a:gd name="T5" fmla="*/ 4 h 3"/>
                <a:gd name="T6" fmla="*/ 5 w 4"/>
                <a:gd name="T7" fmla="*/ 1 h 3"/>
                <a:gd name="T8" fmla="*/ 3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4" name="Freeform 3524"/>
            <p:cNvSpPr>
              <a:spLocks noChangeAspect="1"/>
            </p:cNvSpPr>
            <p:nvPr/>
          </p:nvSpPr>
          <p:spPr bwMode="auto">
            <a:xfrm>
              <a:off x="7708510" y="7020289"/>
              <a:ext cx="74922" cy="47988"/>
            </a:xfrm>
            <a:custGeom>
              <a:avLst/>
              <a:gdLst>
                <a:gd name="T0" fmla="*/ 1 w 8"/>
                <a:gd name="T1" fmla="*/ 5 h 6"/>
                <a:gd name="T2" fmla="*/ 3 w 8"/>
                <a:gd name="T3" fmla="*/ 7 h 6"/>
                <a:gd name="T4" fmla="*/ 10 w 8"/>
                <a:gd name="T5" fmla="*/ 2 h 6"/>
                <a:gd name="T6" fmla="*/ 9 w 8"/>
                <a:gd name="T7" fmla="*/ 1 h 6"/>
                <a:gd name="T8" fmla="*/ 1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5" name="Freeform 3525"/>
            <p:cNvSpPr>
              <a:spLocks noChangeAspect="1"/>
            </p:cNvSpPr>
            <p:nvPr/>
          </p:nvSpPr>
          <p:spPr bwMode="auto">
            <a:xfrm>
              <a:off x="7833379" y="6940309"/>
              <a:ext cx="24971" cy="23992"/>
            </a:xfrm>
            <a:custGeom>
              <a:avLst/>
              <a:gdLst>
                <a:gd name="T0" fmla="*/ 1 w 3"/>
                <a:gd name="T1" fmla="*/ 0 h 3"/>
                <a:gd name="T2" fmla="*/ 1 w 3"/>
                <a:gd name="T3" fmla="*/ 3 h 3"/>
                <a:gd name="T4" fmla="*/ 4 w 3"/>
                <a:gd name="T5" fmla="*/ 3 h 3"/>
                <a:gd name="T6" fmla="*/ 4 w 3"/>
                <a:gd name="T7" fmla="*/ 1 h 3"/>
                <a:gd name="T8" fmla="*/ 1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6" name="Freeform 3526"/>
            <p:cNvSpPr>
              <a:spLocks noChangeAspect="1"/>
            </p:cNvSpPr>
            <p:nvPr/>
          </p:nvSpPr>
          <p:spPr bwMode="auto">
            <a:xfrm>
              <a:off x="8016516" y="7068278"/>
              <a:ext cx="41619" cy="23992"/>
            </a:xfrm>
            <a:custGeom>
              <a:avLst/>
              <a:gdLst>
                <a:gd name="T0" fmla="*/ 1 w 4"/>
                <a:gd name="T1" fmla="*/ 1 h 3"/>
                <a:gd name="T2" fmla="*/ 1 w 4"/>
                <a:gd name="T3" fmla="*/ 4 h 3"/>
                <a:gd name="T4" fmla="*/ 4 w 4"/>
                <a:gd name="T5" fmla="*/ 3 h 3"/>
                <a:gd name="T6" fmla="*/ 5 w 4"/>
                <a:gd name="T7" fmla="*/ 1 h 3"/>
                <a:gd name="T8" fmla="*/ 1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7" name="Freeform 3527"/>
            <p:cNvSpPr>
              <a:spLocks noChangeAspect="1"/>
            </p:cNvSpPr>
            <p:nvPr/>
          </p:nvSpPr>
          <p:spPr bwMode="auto">
            <a:xfrm>
              <a:off x="10355671" y="7172250"/>
              <a:ext cx="174815" cy="183958"/>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8" name="Freeform 3528"/>
            <p:cNvSpPr>
              <a:spLocks noChangeAspect="1"/>
            </p:cNvSpPr>
            <p:nvPr/>
          </p:nvSpPr>
          <p:spPr bwMode="auto">
            <a:xfrm>
              <a:off x="10089290" y="7148259"/>
              <a:ext cx="224762" cy="151961"/>
            </a:xfrm>
            <a:custGeom>
              <a:avLst/>
              <a:gdLst>
                <a:gd name="T0" fmla="*/ 32 w 28"/>
                <a:gd name="T1" fmla="*/ 13 h 20"/>
                <a:gd name="T2" fmla="*/ 27 w 28"/>
                <a:gd name="T3" fmla="*/ 17 h 20"/>
                <a:gd name="T4" fmla="*/ 27 w 28"/>
                <a:gd name="T5" fmla="*/ 23 h 20"/>
                <a:gd name="T6" fmla="*/ 19 w 28"/>
                <a:gd name="T7" fmla="*/ 22 h 20"/>
                <a:gd name="T8" fmla="*/ 19 w 28"/>
                <a:gd name="T9" fmla="*/ 17 h 20"/>
                <a:gd name="T10" fmla="*/ 13 w 28"/>
                <a:gd name="T11" fmla="*/ 19 h 20"/>
                <a:gd name="T12" fmla="*/ 6 w 28"/>
                <a:gd name="T13" fmla="*/ 14 h 20"/>
                <a:gd name="T14" fmla="*/ 1 w 28"/>
                <a:gd name="T15" fmla="*/ 12 h 20"/>
                <a:gd name="T16" fmla="*/ 1 w 28"/>
                <a:gd name="T17" fmla="*/ 5 h 20"/>
                <a:gd name="T18" fmla="*/ 5 w 28"/>
                <a:gd name="T19" fmla="*/ 1 h 20"/>
                <a:gd name="T20" fmla="*/ 5 w 28"/>
                <a:gd name="T21" fmla="*/ 8 h 20"/>
                <a:gd name="T22" fmla="*/ 9 w 28"/>
                <a:gd name="T23" fmla="*/ 12 h 20"/>
                <a:gd name="T24" fmla="*/ 16 w 28"/>
                <a:gd name="T25" fmla="*/ 14 h 20"/>
                <a:gd name="T26" fmla="*/ 23 w 28"/>
                <a:gd name="T27" fmla="*/ 13 h 20"/>
                <a:gd name="T28" fmla="*/ 32 w 28"/>
                <a:gd name="T29" fmla="*/ 13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9" name="Freeform 3529"/>
            <p:cNvSpPr>
              <a:spLocks noChangeAspect="1"/>
            </p:cNvSpPr>
            <p:nvPr/>
          </p:nvSpPr>
          <p:spPr bwMode="auto">
            <a:xfrm>
              <a:off x="10122588" y="6796343"/>
              <a:ext cx="266381" cy="111973"/>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0" name="Freeform 3530"/>
            <p:cNvSpPr>
              <a:spLocks noChangeAspect="1"/>
            </p:cNvSpPr>
            <p:nvPr/>
          </p:nvSpPr>
          <p:spPr bwMode="auto">
            <a:xfrm>
              <a:off x="10322374" y="7068278"/>
              <a:ext cx="49946" cy="63985"/>
            </a:xfrm>
            <a:custGeom>
              <a:avLst/>
              <a:gdLst>
                <a:gd name="T0" fmla="*/ 6 w 6"/>
                <a:gd name="T1" fmla="*/ 1 h 9"/>
                <a:gd name="T2" fmla="*/ 0 w 6"/>
                <a:gd name="T3" fmla="*/ 11 h 9"/>
                <a:gd name="T4" fmla="*/ 4 w 6"/>
                <a:gd name="T5" fmla="*/ 10 h 9"/>
                <a:gd name="T6" fmla="*/ 7 w 6"/>
                <a:gd name="T7" fmla="*/ 1 h 9"/>
                <a:gd name="T8" fmla="*/ 6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1" name="Freeform 3531"/>
            <p:cNvSpPr>
              <a:spLocks noChangeAspect="1"/>
            </p:cNvSpPr>
            <p:nvPr/>
          </p:nvSpPr>
          <p:spPr bwMode="auto">
            <a:xfrm>
              <a:off x="10588755" y="6580393"/>
              <a:ext cx="657631" cy="639846"/>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2" name="Freeform 3533"/>
            <p:cNvSpPr>
              <a:spLocks noChangeAspect="1"/>
            </p:cNvSpPr>
            <p:nvPr/>
          </p:nvSpPr>
          <p:spPr bwMode="auto">
            <a:xfrm>
              <a:off x="8757386" y="5932552"/>
              <a:ext cx="116542" cy="111973"/>
            </a:xfrm>
            <a:custGeom>
              <a:avLst/>
              <a:gdLst>
                <a:gd name="T0" fmla="*/ 11 w 15"/>
                <a:gd name="T1" fmla="*/ 1 h 15"/>
                <a:gd name="T2" fmla="*/ 8 w 15"/>
                <a:gd name="T3" fmla="*/ 7 h 15"/>
                <a:gd name="T4" fmla="*/ 6 w 15"/>
                <a:gd name="T5" fmla="*/ 6 h 15"/>
                <a:gd name="T6" fmla="*/ 1 w 15"/>
                <a:gd name="T7" fmla="*/ 16 h 15"/>
                <a:gd name="T8" fmla="*/ 10 w 15"/>
                <a:gd name="T9" fmla="*/ 14 h 15"/>
                <a:gd name="T10" fmla="*/ 16 w 15"/>
                <a:gd name="T11" fmla="*/ 11 h 15"/>
                <a:gd name="T12" fmla="*/ 18 w 15"/>
                <a:gd name="T13" fmla="*/ 5 h 15"/>
                <a:gd name="T14" fmla="*/ 14 w 15"/>
                <a:gd name="T15" fmla="*/ 0 h 15"/>
                <a:gd name="T16" fmla="*/ 11 w 15"/>
                <a:gd name="T17" fmla="*/ 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3" name="Freeform 3534"/>
            <p:cNvSpPr>
              <a:spLocks noChangeAspect="1"/>
            </p:cNvSpPr>
            <p:nvPr/>
          </p:nvSpPr>
          <p:spPr bwMode="auto">
            <a:xfrm>
              <a:off x="8507653" y="6372443"/>
              <a:ext cx="124869" cy="71985"/>
            </a:xfrm>
            <a:custGeom>
              <a:avLst/>
              <a:gdLst>
                <a:gd name="T0" fmla="*/ 16 w 15"/>
                <a:gd name="T1" fmla="*/ 4 h 9"/>
                <a:gd name="T2" fmla="*/ 18 w 15"/>
                <a:gd name="T3" fmla="*/ 10 h 9"/>
                <a:gd name="T4" fmla="*/ 13 w 15"/>
                <a:gd name="T5" fmla="*/ 10 h 9"/>
                <a:gd name="T6" fmla="*/ 7 w 15"/>
                <a:gd name="T7" fmla="*/ 9 h 9"/>
                <a:gd name="T8" fmla="*/ 1 w 15"/>
                <a:gd name="T9" fmla="*/ 6 h 9"/>
                <a:gd name="T10" fmla="*/ 4 w 15"/>
                <a:gd name="T11" fmla="*/ 1 h 9"/>
                <a:gd name="T12" fmla="*/ 12 w 15"/>
                <a:gd name="T13" fmla="*/ 0 h 9"/>
                <a:gd name="T14" fmla="*/ 16 w 1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4" name="Freeform 3535"/>
            <p:cNvSpPr>
              <a:spLocks noChangeAspect="1"/>
            </p:cNvSpPr>
            <p:nvPr/>
          </p:nvSpPr>
          <p:spPr bwMode="auto">
            <a:xfrm>
              <a:off x="9956100" y="5348690"/>
              <a:ext cx="66595" cy="63985"/>
            </a:xfrm>
            <a:custGeom>
              <a:avLst/>
              <a:gdLst>
                <a:gd name="T0" fmla="*/ 6 w 8"/>
                <a:gd name="T1" fmla="*/ 0 h 9"/>
                <a:gd name="T2" fmla="*/ 9 w 8"/>
                <a:gd name="T3" fmla="*/ 5 h 9"/>
                <a:gd name="T4" fmla="*/ 3 w 8"/>
                <a:gd name="T5" fmla="*/ 11 h 9"/>
                <a:gd name="T6" fmla="*/ 1 w 8"/>
                <a:gd name="T7" fmla="*/ 9 h 9"/>
                <a:gd name="T8" fmla="*/ 6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5" name="Freeform 3539"/>
            <p:cNvSpPr>
              <a:spLocks noChangeAspect="1"/>
            </p:cNvSpPr>
            <p:nvPr/>
          </p:nvSpPr>
          <p:spPr bwMode="auto">
            <a:xfrm>
              <a:off x="8898903" y="5100752"/>
              <a:ext cx="91566" cy="13596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6" name="Freeform 3540"/>
            <p:cNvSpPr>
              <a:spLocks noChangeAspect="1"/>
            </p:cNvSpPr>
            <p:nvPr/>
          </p:nvSpPr>
          <p:spPr bwMode="auto">
            <a:xfrm>
              <a:off x="8574249" y="5036768"/>
              <a:ext cx="199786" cy="119969"/>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7" name="Freeform 3541"/>
            <p:cNvSpPr>
              <a:spLocks noChangeAspect="1"/>
            </p:cNvSpPr>
            <p:nvPr/>
          </p:nvSpPr>
          <p:spPr bwMode="auto">
            <a:xfrm>
              <a:off x="8316195" y="4588876"/>
              <a:ext cx="649304" cy="431896"/>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8" name="Freeform 3542"/>
            <p:cNvSpPr>
              <a:spLocks noChangeAspect="1"/>
            </p:cNvSpPr>
            <p:nvPr/>
          </p:nvSpPr>
          <p:spPr bwMode="auto">
            <a:xfrm>
              <a:off x="8640844" y="4564879"/>
              <a:ext cx="108220" cy="79981"/>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9" name="Freeform 3544"/>
            <p:cNvSpPr>
              <a:spLocks noChangeAspect="1"/>
            </p:cNvSpPr>
            <p:nvPr/>
          </p:nvSpPr>
          <p:spPr bwMode="auto">
            <a:xfrm>
              <a:off x="7392183" y="3965026"/>
              <a:ext cx="391250" cy="255938"/>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0" name="Freeform 3550"/>
            <p:cNvSpPr>
              <a:spLocks noChangeAspect="1"/>
            </p:cNvSpPr>
            <p:nvPr/>
          </p:nvSpPr>
          <p:spPr bwMode="auto">
            <a:xfrm>
              <a:off x="4153992" y="4076999"/>
              <a:ext cx="33298" cy="47988"/>
            </a:xfrm>
            <a:custGeom>
              <a:avLst/>
              <a:gdLst>
                <a:gd name="T0" fmla="*/ 2 w 5"/>
                <a:gd name="T1" fmla="*/ 1 h 7"/>
                <a:gd name="T2" fmla="*/ 5 w 5"/>
                <a:gd name="T3" fmla="*/ 8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1" name="Freeform 3551"/>
            <p:cNvSpPr>
              <a:spLocks noChangeAspect="1"/>
            </p:cNvSpPr>
            <p:nvPr/>
          </p:nvSpPr>
          <p:spPr bwMode="auto">
            <a:xfrm>
              <a:off x="4187290" y="4068999"/>
              <a:ext cx="58268" cy="63985"/>
            </a:xfrm>
            <a:custGeom>
              <a:avLst/>
              <a:gdLst>
                <a:gd name="T0" fmla="*/ 5 w 6"/>
                <a:gd name="T1" fmla="*/ 1 h 9"/>
                <a:gd name="T2" fmla="*/ 8 w 6"/>
                <a:gd name="T3" fmla="*/ 9 h 9"/>
                <a:gd name="T4" fmla="*/ 1 w 6"/>
                <a:gd name="T5" fmla="*/ 10 h 9"/>
                <a:gd name="T6" fmla="*/ 1 w 6"/>
                <a:gd name="T7" fmla="*/ 2 h 9"/>
                <a:gd name="T8" fmla="*/ 5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2" name="Freeform 3552"/>
            <p:cNvSpPr>
              <a:spLocks noChangeAspect="1"/>
            </p:cNvSpPr>
            <p:nvPr/>
          </p:nvSpPr>
          <p:spPr bwMode="auto">
            <a:xfrm>
              <a:off x="4228909" y="4013015"/>
              <a:ext cx="141518" cy="95977"/>
            </a:xfrm>
            <a:custGeom>
              <a:avLst/>
              <a:gdLst>
                <a:gd name="T0" fmla="*/ 15 w 17"/>
                <a:gd name="T1" fmla="*/ 0 h 14"/>
                <a:gd name="T2" fmla="*/ 21 w 17"/>
                <a:gd name="T3" fmla="*/ 5 h 14"/>
                <a:gd name="T4" fmla="*/ 12 w 17"/>
                <a:gd name="T5" fmla="*/ 11 h 14"/>
                <a:gd name="T6" fmla="*/ 5 w 17"/>
                <a:gd name="T7" fmla="*/ 15 h 14"/>
                <a:gd name="T8" fmla="*/ 1 w 17"/>
                <a:gd name="T9" fmla="*/ 10 h 14"/>
                <a:gd name="T10" fmla="*/ 2 w 17"/>
                <a:gd name="T11" fmla="*/ 6 h 14"/>
                <a:gd name="T12" fmla="*/ 11 w 17"/>
                <a:gd name="T13" fmla="*/ 6 h 14"/>
                <a:gd name="T14" fmla="*/ 15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3" name="Freeform 3553"/>
            <p:cNvSpPr>
              <a:spLocks noChangeAspect="1"/>
            </p:cNvSpPr>
            <p:nvPr/>
          </p:nvSpPr>
          <p:spPr bwMode="auto">
            <a:xfrm>
              <a:off x="8332843" y="3333176"/>
              <a:ext cx="2422399" cy="1863553"/>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4" name="Freeform 3554"/>
            <p:cNvSpPr>
              <a:spLocks noChangeAspect="1"/>
            </p:cNvSpPr>
            <p:nvPr/>
          </p:nvSpPr>
          <p:spPr bwMode="auto">
            <a:xfrm>
              <a:off x="9348421" y="4220965"/>
              <a:ext cx="208108" cy="183953"/>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5" name="Freeform 3555"/>
            <p:cNvSpPr>
              <a:spLocks noChangeAspect="1"/>
            </p:cNvSpPr>
            <p:nvPr/>
          </p:nvSpPr>
          <p:spPr bwMode="auto">
            <a:xfrm>
              <a:off x="9564855" y="4244956"/>
              <a:ext cx="133190" cy="79981"/>
            </a:xfrm>
            <a:custGeom>
              <a:avLst/>
              <a:gdLst>
                <a:gd name="T0" fmla="*/ 3 w 16"/>
                <a:gd name="T1" fmla="*/ 2 h 11"/>
                <a:gd name="T2" fmla="*/ 1 w 16"/>
                <a:gd name="T3" fmla="*/ 5 h 11"/>
                <a:gd name="T4" fmla="*/ 3 w 16"/>
                <a:gd name="T5" fmla="*/ 12 h 11"/>
                <a:gd name="T6" fmla="*/ 11 w 16"/>
                <a:gd name="T7" fmla="*/ 11 h 11"/>
                <a:gd name="T8" fmla="*/ 17 w 16"/>
                <a:gd name="T9" fmla="*/ 12 h 11"/>
                <a:gd name="T10" fmla="*/ 19 w 16"/>
                <a:gd name="T11" fmla="*/ 5 h 11"/>
                <a:gd name="T12" fmla="*/ 12 w 16"/>
                <a:gd name="T13" fmla="*/ 2 h 11"/>
                <a:gd name="T14" fmla="*/ 7 w 16"/>
                <a:gd name="T15" fmla="*/ 0 h 11"/>
                <a:gd name="T16" fmla="*/ 3 w 16"/>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6" name="Freeform 3557"/>
            <p:cNvSpPr>
              <a:spLocks noChangeAspect="1"/>
            </p:cNvSpPr>
            <p:nvPr/>
          </p:nvSpPr>
          <p:spPr bwMode="auto">
            <a:xfrm>
              <a:off x="9165284" y="4053003"/>
              <a:ext cx="158161" cy="111973"/>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7" name="Freeform 3562"/>
            <p:cNvSpPr>
              <a:spLocks noChangeAspect="1"/>
            </p:cNvSpPr>
            <p:nvPr/>
          </p:nvSpPr>
          <p:spPr bwMode="auto">
            <a:xfrm>
              <a:off x="9223552" y="3333176"/>
              <a:ext cx="407898" cy="191954"/>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8" name="Freeform 3563"/>
            <p:cNvSpPr>
              <a:spLocks noChangeAspect="1"/>
            </p:cNvSpPr>
            <p:nvPr/>
          </p:nvSpPr>
          <p:spPr bwMode="auto">
            <a:xfrm>
              <a:off x="7916623" y="3269192"/>
              <a:ext cx="516113" cy="375912"/>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9" name="Freeform 3564"/>
            <p:cNvSpPr>
              <a:spLocks noChangeAspect="1"/>
            </p:cNvSpPr>
            <p:nvPr/>
          </p:nvSpPr>
          <p:spPr bwMode="auto">
            <a:xfrm>
              <a:off x="7333915" y="3325181"/>
              <a:ext cx="507786" cy="415900"/>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0" name="Freeform 3567"/>
            <p:cNvSpPr>
              <a:spLocks noChangeAspect="1"/>
            </p:cNvSpPr>
            <p:nvPr/>
          </p:nvSpPr>
          <p:spPr bwMode="auto">
            <a:xfrm>
              <a:off x="7916623" y="3037250"/>
              <a:ext cx="308000" cy="183953"/>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1" name="Freeform 3569"/>
            <p:cNvSpPr>
              <a:spLocks noChangeAspect="1"/>
            </p:cNvSpPr>
            <p:nvPr/>
          </p:nvSpPr>
          <p:spPr bwMode="auto">
            <a:xfrm>
              <a:off x="7899974" y="3029249"/>
              <a:ext cx="99893" cy="63985"/>
            </a:xfrm>
            <a:custGeom>
              <a:avLst/>
              <a:gdLst>
                <a:gd name="T0" fmla="*/ 15 w 13"/>
                <a:gd name="T1" fmla="*/ 2 h 9"/>
                <a:gd name="T2" fmla="*/ 13 w 13"/>
                <a:gd name="T3" fmla="*/ 4 h 9"/>
                <a:gd name="T4" fmla="*/ 9 w 13"/>
                <a:gd name="T5" fmla="*/ 2 h 9"/>
                <a:gd name="T6" fmla="*/ 6 w 13"/>
                <a:gd name="T7" fmla="*/ 8 h 9"/>
                <a:gd name="T8" fmla="*/ 1 w 13"/>
                <a:gd name="T9" fmla="*/ 9 h 9"/>
                <a:gd name="T10" fmla="*/ 2 w 13"/>
                <a:gd name="T11" fmla="*/ 3 h 9"/>
                <a:gd name="T12" fmla="*/ 7 w 13"/>
                <a:gd name="T13" fmla="*/ 2 h 9"/>
                <a:gd name="T14" fmla="*/ 12 w 13"/>
                <a:gd name="T15" fmla="*/ 0 h 9"/>
                <a:gd name="T16" fmla="*/ 15 w 13"/>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2" name="Freeform 3570"/>
            <p:cNvSpPr>
              <a:spLocks noChangeAspect="1"/>
            </p:cNvSpPr>
            <p:nvPr/>
          </p:nvSpPr>
          <p:spPr bwMode="auto">
            <a:xfrm>
              <a:off x="6934343" y="3333176"/>
              <a:ext cx="249732" cy="167962"/>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3" name="Freeform 3571"/>
            <p:cNvSpPr>
              <a:spLocks noChangeAspect="1"/>
            </p:cNvSpPr>
            <p:nvPr/>
          </p:nvSpPr>
          <p:spPr bwMode="auto">
            <a:xfrm>
              <a:off x="5793897" y="3405161"/>
              <a:ext cx="1556666" cy="799807"/>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4" name="Freeform 3572"/>
            <p:cNvSpPr>
              <a:spLocks noChangeAspect="1"/>
            </p:cNvSpPr>
            <p:nvPr/>
          </p:nvSpPr>
          <p:spPr bwMode="auto">
            <a:xfrm>
              <a:off x="5211189" y="3213208"/>
              <a:ext cx="1023904" cy="575861"/>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5" name="Freeform 3573"/>
            <p:cNvSpPr>
              <a:spLocks noChangeAspect="1"/>
            </p:cNvSpPr>
            <p:nvPr/>
          </p:nvSpPr>
          <p:spPr bwMode="auto">
            <a:xfrm>
              <a:off x="6126873" y="2821300"/>
              <a:ext cx="1098822" cy="439896"/>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6" name="Freeform 3574"/>
            <p:cNvSpPr>
              <a:spLocks noChangeAspect="1"/>
            </p:cNvSpPr>
            <p:nvPr/>
          </p:nvSpPr>
          <p:spPr bwMode="auto">
            <a:xfrm>
              <a:off x="5727302" y="2709327"/>
              <a:ext cx="707577" cy="303927"/>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7" name="Freeform 3575"/>
            <p:cNvSpPr>
              <a:spLocks noChangeAspect="1"/>
            </p:cNvSpPr>
            <p:nvPr/>
          </p:nvSpPr>
          <p:spPr bwMode="auto">
            <a:xfrm>
              <a:off x="6002010" y="2965265"/>
              <a:ext cx="174810" cy="103977"/>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8" name="Freeform 3577"/>
            <p:cNvSpPr>
              <a:spLocks noChangeAspect="1"/>
            </p:cNvSpPr>
            <p:nvPr/>
          </p:nvSpPr>
          <p:spPr bwMode="auto">
            <a:xfrm>
              <a:off x="6501474" y="2629346"/>
              <a:ext cx="116542" cy="71985"/>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9" name="Freeform 3578"/>
            <p:cNvSpPr>
              <a:spLocks noChangeAspect="1"/>
            </p:cNvSpPr>
            <p:nvPr/>
          </p:nvSpPr>
          <p:spPr bwMode="auto">
            <a:xfrm>
              <a:off x="6626338" y="2605354"/>
              <a:ext cx="341303" cy="151961"/>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0" name="Freeform 3579"/>
            <p:cNvSpPr>
              <a:spLocks noChangeAspect="1"/>
            </p:cNvSpPr>
            <p:nvPr/>
          </p:nvSpPr>
          <p:spPr bwMode="auto">
            <a:xfrm>
              <a:off x="6667962" y="2493381"/>
              <a:ext cx="324649" cy="95977"/>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1" name="Freeform 3580"/>
            <p:cNvSpPr>
              <a:spLocks noChangeAspect="1"/>
            </p:cNvSpPr>
            <p:nvPr/>
          </p:nvSpPr>
          <p:spPr bwMode="auto">
            <a:xfrm>
              <a:off x="7209046" y="3069242"/>
              <a:ext cx="124869" cy="79981"/>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2" name="Freeform 3581"/>
            <p:cNvSpPr>
              <a:spLocks noChangeAspect="1"/>
            </p:cNvSpPr>
            <p:nvPr/>
          </p:nvSpPr>
          <p:spPr bwMode="auto">
            <a:xfrm>
              <a:off x="7258993" y="2669339"/>
              <a:ext cx="116542" cy="119969"/>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3" name="Freeform 3582"/>
            <p:cNvSpPr>
              <a:spLocks noChangeAspect="1"/>
            </p:cNvSpPr>
            <p:nvPr/>
          </p:nvSpPr>
          <p:spPr bwMode="auto">
            <a:xfrm>
              <a:off x="7300617" y="2845296"/>
              <a:ext cx="158161" cy="7198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4" name="Freeform 3583"/>
            <p:cNvSpPr>
              <a:spLocks noChangeAspect="1"/>
            </p:cNvSpPr>
            <p:nvPr/>
          </p:nvSpPr>
          <p:spPr bwMode="auto">
            <a:xfrm>
              <a:off x="7317266" y="2917276"/>
              <a:ext cx="174810" cy="47988"/>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5" name="Freeform 3584"/>
            <p:cNvSpPr>
              <a:spLocks noChangeAspect="1"/>
            </p:cNvSpPr>
            <p:nvPr/>
          </p:nvSpPr>
          <p:spPr bwMode="auto">
            <a:xfrm>
              <a:off x="7342237" y="2965265"/>
              <a:ext cx="158166" cy="3999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6" name="Freeform 3585"/>
            <p:cNvSpPr>
              <a:spLocks noChangeAspect="1"/>
            </p:cNvSpPr>
            <p:nvPr/>
          </p:nvSpPr>
          <p:spPr bwMode="auto">
            <a:xfrm>
              <a:off x="7400510" y="2981261"/>
              <a:ext cx="108215" cy="55989"/>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7" name="Freeform 3586"/>
            <p:cNvSpPr>
              <a:spLocks noChangeAspect="1"/>
            </p:cNvSpPr>
            <p:nvPr/>
          </p:nvSpPr>
          <p:spPr bwMode="auto">
            <a:xfrm>
              <a:off x="7433808" y="2861292"/>
              <a:ext cx="474488" cy="287931"/>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8" name="Freeform 3587"/>
            <p:cNvSpPr>
              <a:spLocks noChangeAspect="1"/>
            </p:cNvSpPr>
            <p:nvPr/>
          </p:nvSpPr>
          <p:spPr bwMode="auto">
            <a:xfrm>
              <a:off x="7583647" y="2845296"/>
              <a:ext cx="108215" cy="39988"/>
            </a:xfrm>
            <a:custGeom>
              <a:avLst/>
              <a:gdLst>
                <a:gd name="T0" fmla="*/ 0 w 13"/>
                <a:gd name="T1" fmla="*/ 5 h 5"/>
                <a:gd name="T2" fmla="*/ 0 w 13"/>
                <a:gd name="T3" fmla="*/ 6 h 5"/>
                <a:gd name="T4" fmla="*/ 6 w 13"/>
                <a:gd name="T5" fmla="*/ 6 h 5"/>
                <a:gd name="T6" fmla="*/ 15 w 13"/>
                <a:gd name="T7" fmla="*/ 1 h 5"/>
                <a:gd name="T8" fmla="*/ 12 w 13"/>
                <a:gd name="T9" fmla="*/ 1 h 5"/>
                <a:gd name="T10" fmla="*/ 6 w 13"/>
                <a:gd name="T11" fmla="*/ 1 h 5"/>
                <a:gd name="T12" fmla="*/ 4 w 13"/>
                <a:gd name="T13" fmla="*/ 4 h 5"/>
                <a:gd name="T14" fmla="*/ 0 w 13"/>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9" name="Freeform 3588"/>
            <p:cNvSpPr>
              <a:spLocks noChangeAspect="1"/>
            </p:cNvSpPr>
            <p:nvPr/>
          </p:nvSpPr>
          <p:spPr bwMode="auto">
            <a:xfrm>
              <a:off x="7575320" y="2637346"/>
              <a:ext cx="124869" cy="39988"/>
            </a:xfrm>
            <a:custGeom>
              <a:avLst/>
              <a:gdLst>
                <a:gd name="T0" fmla="*/ 0 w 16"/>
                <a:gd name="T1" fmla="*/ 4 h 6"/>
                <a:gd name="T2" fmla="*/ 6 w 16"/>
                <a:gd name="T3" fmla="*/ 7 h 6"/>
                <a:gd name="T4" fmla="*/ 13 w 16"/>
                <a:gd name="T5" fmla="*/ 4 h 6"/>
                <a:gd name="T6" fmla="*/ 18 w 16"/>
                <a:gd name="T7" fmla="*/ 5 h 6"/>
                <a:gd name="T8" fmla="*/ 12 w 16"/>
                <a:gd name="T9" fmla="*/ 1 h 6"/>
                <a:gd name="T10" fmla="*/ 6 w 16"/>
                <a:gd name="T11" fmla="*/ 1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0" name="Freeform 3589"/>
            <p:cNvSpPr>
              <a:spLocks noChangeAspect="1"/>
            </p:cNvSpPr>
            <p:nvPr/>
          </p:nvSpPr>
          <p:spPr bwMode="auto">
            <a:xfrm>
              <a:off x="7342237" y="2373408"/>
              <a:ext cx="524440" cy="303927"/>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1" name="Freeform 3590"/>
            <p:cNvSpPr>
              <a:spLocks noChangeAspect="1"/>
            </p:cNvSpPr>
            <p:nvPr/>
          </p:nvSpPr>
          <p:spPr bwMode="auto">
            <a:xfrm>
              <a:off x="7916623" y="2237443"/>
              <a:ext cx="124863" cy="103972"/>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2" name="Freeform 3591"/>
            <p:cNvSpPr>
              <a:spLocks noChangeAspect="1"/>
            </p:cNvSpPr>
            <p:nvPr/>
          </p:nvSpPr>
          <p:spPr bwMode="auto">
            <a:xfrm>
              <a:off x="7949921" y="2469384"/>
              <a:ext cx="283030" cy="207950"/>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3" name="Freeform 3592"/>
            <p:cNvSpPr>
              <a:spLocks noChangeAspect="1"/>
            </p:cNvSpPr>
            <p:nvPr/>
          </p:nvSpPr>
          <p:spPr bwMode="auto">
            <a:xfrm>
              <a:off x="8074784" y="2685335"/>
              <a:ext cx="283030" cy="71980"/>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4" name="Freeform 3593"/>
            <p:cNvSpPr>
              <a:spLocks noChangeAspect="1"/>
            </p:cNvSpPr>
            <p:nvPr/>
          </p:nvSpPr>
          <p:spPr bwMode="auto">
            <a:xfrm>
              <a:off x="8515980" y="2701331"/>
              <a:ext cx="99893" cy="71980"/>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5" name="Freeform 3594"/>
            <p:cNvSpPr>
              <a:spLocks noChangeAspect="1"/>
            </p:cNvSpPr>
            <p:nvPr/>
          </p:nvSpPr>
          <p:spPr bwMode="auto">
            <a:xfrm>
              <a:off x="7974891" y="2797308"/>
              <a:ext cx="1415149" cy="463888"/>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6" name="Freeform 3595"/>
            <p:cNvSpPr>
              <a:spLocks noChangeAspect="1"/>
            </p:cNvSpPr>
            <p:nvPr/>
          </p:nvSpPr>
          <p:spPr bwMode="auto">
            <a:xfrm>
              <a:off x="8524302" y="2813304"/>
              <a:ext cx="58273" cy="95977"/>
            </a:xfrm>
            <a:custGeom>
              <a:avLst/>
              <a:gdLst>
                <a:gd name="T0" fmla="*/ 0 w 7"/>
                <a:gd name="T1" fmla="*/ 2 h 13"/>
                <a:gd name="T2" fmla="*/ 8 w 7"/>
                <a:gd name="T3" fmla="*/ 1 h 13"/>
                <a:gd name="T4" fmla="*/ 6 w 7"/>
                <a:gd name="T5" fmla="*/ 14 h 13"/>
                <a:gd name="T6" fmla="*/ 4 w 7"/>
                <a:gd name="T7" fmla="*/ 13 h 13"/>
                <a:gd name="T8" fmla="*/ 0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7" name="Freeform 3596"/>
            <p:cNvSpPr>
              <a:spLocks noChangeAspect="1"/>
            </p:cNvSpPr>
            <p:nvPr/>
          </p:nvSpPr>
          <p:spPr bwMode="auto">
            <a:xfrm>
              <a:off x="8216302" y="1981505"/>
              <a:ext cx="899036" cy="647841"/>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8" name="Freeform 3597"/>
            <p:cNvSpPr>
              <a:spLocks noChangeAspect="1"/>
            </p:cNvSpPr>
            <p:nvPr/>
          </p:nvSpPr>
          <p:spPr bwMode="auto">
            <a:xfrm>
              <a:off x="8590897" y="1661582"/>
              <a:ext cx="2638839" cy="1303683"/>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9" name="Freeform 3598"/>
            <p:cNvSpPr>
              <a:spLocks noChangeAspect="1"/>
            </p:cNvSpPr>
            <p:nvPr/>
          </p:nvSpPr>
          <p:spPr bwMode="auto">
            <a:xfrm>
              <a:off x="9390040" y="2941273"/>
              <a:ext cx="83244" cy="87976"/>
            </a:xfrm>
            <a:custGeom>
              <a:avLst/>
              <a:gdLst>
                <a:gd name="T0" fmla="*/ 11 w 11"/>
                <a:gd name="T1" fmla="*/ 1 h 12"/>
                <a:gd name="T2" fmla="*/ 1 w 11"/>
                <a:gd name="T3" fmla="*/ 11 h 12"/>
                <a:gd name="T4" fmla="*/ 4 w 11"/>
                <a:gd name="T5" fmla="*/ 15 h 12"/>
                <a:gd name="T6" fmla="*/ 7 w 11"/>
                <a:gd name="T7" fmla="*/ 10 h 12"/>
                <a:gd name="T8" fmla="*/ 12 w 11"/>
                <a:gd name="T9" fmla="*/ 13 h 12"/>
                <a:gd name="T10" fmla="*/ 9 w 11"/>
                <a:gd name="T11" fmla="*/ 8 h 12"/>
                <a:gd name="T12" fmla="*/ 13 w 11"/>
                <a:gd name="T13" fmla="*/ 3 h 12"/>
                <a:gd name="T14" fmla="*/ 11 w 11"/>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0" name="Freeform 3599"/>
            <p:cNvSpPr>
              <a:spLocks noChangeAspect="1"/>
            </p:cNvSpPr>
            <p:nvPr/>
          </p:nvSpPr>
          <p:spPr bwMode="auto">
            <a:xfrm>
              <a:off x="8965498" y="2429397"/>
              <a:ext cx="108215" cy="55984"/>
            </a:xfrm>
            <a:custGeom>
              <a:avLst/>
              <a:gdLst>
                <a:gd name="T0" fmla="*/ 10 w 13"/>
                <a:gd name="T1" fmla="*/ 0 h 7"/>
                <a:gd name="T2" fmla="*/ 15 w 13"/>
                <a:gd name="T3" fmla="*/ 3 h 7"/>
                <a:gd name="T4" fmla="*/ 5 w 13"/>
                <a:gd name="T5" fmla="*/ 6 h 7"/>
                <a:gd name="T6" fmla="*/ 1 w 13"/>
                <a:gd name="T7" fmla="*/ 8 h 7"/>
                <a:gd name="T8" fmla="*/ 4 w 13"/>
                <a:gd name="T9" fmla="*/ 3 h 7"/>
                <a:gd name="T10" fmla="*/ 10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1" name="Freeform 3618"/>
            <p:cNvSpPr>
              <a:spLocks noChangeAspect="1"/>
            </p:cNvSpPr>
            <p:nvPr/>
          </p:nvSpPr>
          <p:spPr bwMode="auto">
            <a:xfrm>
              <a:off x="4054099" y="6660374"/>
              <a:ext cx="391244" cy="34392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2" name="Freeform 3619"/>
            <p:cNvSpPr>
              <a:spLocks noChangeAspect="1"/>
            </p:cNvSpPr>
            <p:nvPr/>
          </p:nvSpPr>
          <p:spPr bwMode="auto">
            <a:xfrm>
              <a:off x="3704474" y="6228478"/>
              <a:ext cx="141512" cy="143965"/>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3" name="Freeform 3620"/>
            <p:cNvSpPr>
              <a:spLocks noChangeAspect="1"/>
            </p:cNvSpPr>
            <p:nvPr/>
          </p:nvSpPr>
          <p:spPr bwMode="auto">
            <a:xfrm>
              <a:off x="3729445" y="6364448"/>
              <a:ext cx="116542" cy="159961"/>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4" name="Freeform 3621"/>
            <p:cNvSpPr>
              <a:spLocks noChangeAspect="1"/>
            </p:cNvSpPr>
            <p:nvPr/>
          </p:nvSpPr>
          <p:spPr bwMode="auto">
            <a:xfrm>
              <a:off x="557849" y="4892803"/>
              <a:ext cx="274703" cy="11197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5" name="Freeform 3622"/>
            <p:cNvSpPr>
              <a:spLocks noChangeAspect="1"/>
            </p:cNvSpPr>
            <p:nvPr/>
          </p:nvSpPr>
          <p:spPr bwMode="auto">
            <a:xfrm>
              <a:off x="3696147" y="5956543"/>
              <a:ext cx="149839" cy="2159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6" name="Freeform 3623"/>
            <p:cNvSpPr>
              <a:spLocks noChangeAspect="1"/>
            </p:cNvSpPr>
            <p:nvPr/>
          </p:nvSpPr>
          <p:spPr bwMode="auto">
            <a:xfrm>
              <a:off x="3737772" y="5852571"/>
              <a:ext cx="116542" cy="103972"/>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7" name="Freeform 3624"/>
            <p:cNvSpPr>
              <a:spLocks noChangeAspect="1"/>
            </p:cNvSpPr>
            <p:nvPr/>
          </p:nvSpPr>
          <p:spPr bwMode="auto">
            <a:xfrm>
              <a:off x="3671176" y="5884563"/>
              <a:ext cx="58268" cy="103972"/>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8" name="Freeform 3625"/>
            <p:cNvSpPr>
              <a:spLocks noChangeAspect="1"/>
            </p:cNvSpPr>
            <p:nvPr/>
          </p:nvSpPr>
          <p:spPr bwMode="auto">
            <a:xfrm>
              <a:off x="3604581" y="5820579"/>
              <a:ext cx="66595" cy="143965"/>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9" name="Freeform 3626"/>
            <p:cNvSpPr>
              <a:spLocks noChangeAspect="1"/>
            </p:cNvSpPr>
            <p:nvPr/>
          </p:nvSpPr>
          <p:spPr bwMode="auto">
            <a:xfrm>
              <a:off x="3529659" y="5724602"/>
              <a:ext cx="158166" cy="103972"/>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0" name="Freeform 3627"/>
            <p:cNvSpPr>
              <a:spLocks noChangeAspect="1"/>
            </p:cNvSpPr>
            <p:nvPr/>
          </p:nvSpPr>
          <p:spPr bwMode="auto">
            <a:xfrm>
              <a:off x="3887611" y="6004532"/>
              <a:ext cx="83244" cy="103977"/>
            </a:xfrm>
            <a:custGeom>
              <a:avLst/>
              <a:gdLst>
                <a:gd name="T0" fmla="*/ 4 w 10"/>
                <a:gd name="T1" fmla="*/ 4 h 14"/>
                <a:gd name="T2" fmla="*/ 1 w 10"/>
                <a:gd name="T3" fmla="*/ 12 h 14"/>
                <a:gd name="T4" fmla="*/ 8 w 10"/>
                <a:gd name="T5" fmla="*/ 16 h 14"/>
                <a:gd name="T6" fmla="*/ 12 w 10"/>
                <a:gd name="T7" fmla="*/ 6 h 14"/>
                <a:gd name="T8" fmla="*/ 11 w 10"/>
                <a:gd name="T9" fmla="*/ 1 h 14"/>
                <a:gd name="T10" fmla="*/ 4 w 10"/>
                <a:gd name="T11" fmla="*/ 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1" name="Freeform 3629"/>
            <p:cNvSpPr>
              <a:spLocks noChangeAspect="1"/>
            </p:cNvSpPr>
            <p:nvPr/>
          </p:nvSpPr>
          <p:spPr bwMode="auto">
            <a:xfrm>
              <a:off x="2564028" y="5404679"/>
              <a:ext cx="124869" cy="87976"/>
            </a:xfrm>
            <a:custGeom>
              <a:avLst/>
              <a:gdLst>
                <a:gd name="T0" fmla="*/ 1 w 15"/>
                <a:gd name="T1" fmla="*/ 12 h 13"/>
                <a:gd name="T2" fmla="*/ 5 w 15"/>
                <a:gd name="T3" fmla="*/ 15 h 13"/>
                <a:gd name="T4" fmla="*/ 18 w 15"/>
                <a:gd name="T5" fmla="*/ 1 h 13"/>
                <a:gd name="T6" fmla="*/ 17 w 15"/>
                <a:gd name="T7" fmla="*/ 0 h 13"/>
                <a:gd name="T8" fmla="*/ 1 w 15"/>
                <a:gd name="T9" fmla="*/ 12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2" name="Freeform 3630"/>
            <p:cNvSpPr>
              <a:spLocks noChangeAspect="1"/>
            </p:cNvSpPr>
            <p:nvPr/>
          </p:nvSpPr>
          <p:spPr bwMode="auto">
            <a:xfrm>
              <a:off x="1798183" y="5756594"/>
              <a:ext cx="274708" cy="159961"/>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3" name="Freeform 3631"/>
            <p:cNvSpPr>
              <a:spLocks noChangeAspect="1"/>
            </p:cNvSpPr>
            <p:nvPr/>
          </p:nvSpPr>
          <p:spPr bwMode="auto">
            <a:xfrm>
              <a:off x="1997968" y="5684609"/>
              <a:ext cx="124869" cy="63985"/>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4" name="Freeform 3632"/>
            <p:cNvSpPr>
              <a:spLocks noChangeAspect="1"/>
            </p:cNvSpPr>
            <p:nvPr/>
          </p:nvSpPr>
          <p:spPr bwMode="auto">
            <a:xfrm>
              <a:off x="732659" y="6124505"/>
              <a:ext cx="149839" cy="95977"/>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5" name="Freeform 3633"/>
            <p:cNvSpPr>
              <a:spLocks noChangeAspect="1"/>
            </p:cNvSpPr>
            <p:nvPr/>
          </p:nvSpPr>
          <p:spPr bwMode="auto">
            <a:xfrm>
              <a:off x="408009" y="6244474"/>
              <a:ext cx="166488" cy="111973"/>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6" name="Freeform 3634"/>
            <p:cNvSpPr>
              <a:spLocks noChangeAspect="1"/>
            </p:cNvSpPr>
            <p:nvPr/>
          </p:nvSpPr>
          <p:spPr bwMode="auto">
            <a:xfrm>
              <a:off x="274819" y="6292462"/>
              <a:ext cx="133190" cy="103977"/>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7" name="Freeform 3641"/>
            <p:cNvSpPr>
              <a:spLocks noChangeAspect="1"/>
            </p:cNvSpPr>
            <p:nvPr/>
          </p:nvSpPr>
          <p:spPr bwMode="auto">
            <a:xfrm>
              <a:off x="790932" y="5388683"/>
              <a:ext cx="158161" cy="103972"/>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8" name="Freeform 2526"/>
            <p:cNvSpPr>
              <a:spLocks noChangeAspect="1"/>
            </p:cNvSpPr>
            <p:nvPr/>
          </p:nvSpPr>
          <p:spPr bwMode="auto">
            <a:xfrm>
              <a:off x="8799010" y="11891112"/>
              <a:ext cx="3970739" cy="4238978"/>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9" name="Freeform 2529"/>
            <p:cNvSpPr>
              <a:spLocks noChangeAspect="1"/>
            </p:cNvSpPr>
            <p:nvPr/>
          </p:nvSpPr>
          <p:spPr bwMode="auto">
            <a:xfrm>
              <a:off x="10522159" y="15690199"/>
              <a:ext cx="532762" cy="57586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0" name="Freeform 2530"/>
            <p:cNvSpPr>
              <a:spLocks noChangeAspect="1"/>
            </p:cNvSpPr>
            <p:nvPr/>
          </p:nvSpPr>
          <p:spPr bwMode="auto">
            <a:xfrm>
              <a:off x="9631451" y="18401542"/>
              <a:ext cx="233083" cy="335919"/>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747474"/>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1" name="Freeform 2531"/>
            <p:cNvSpPr>
              <a:spLocks noChangeAspect="1"/>
            </p:cNvSpPr>
            <p:nvPr/>
          </p:nvSpPr>
          <p:spPr bwMode="auto">
            <a:xfrm>
              <a:off x="9281826" y="14778419"/>
              <a:ext cx="1681530" cy="3655116"/>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2" name="Freeform 2532"/>
            <p:cNvSpPr>
              <a:spLocks noChangeAspect="1"/>
            </p:cNvSpPr>
            <p:nvPr/>
          </p:nvSpPr>
          <p:spPr bwMode="auto">
            <a:xfrm>
              <a:off x="9032094" y="14330527"/>
              <a:ext cx="549411" cy="4007031"/>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3" name="Freeform 2533"/>
            <p:cNvSpPr>
              <a:spLocks noChangeAspect="1"/>
            </p:cNvSpPr>
            <p:nvPr/>
          </p:nvSpPr>
          <p:spPr bwMode="auto">
            <a:xfrm>
              <a:off x="8041487" y="12442982"/>
              <a:ext cx="1348554" cy="1975521"/>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4" name="Freeform 2536"/>
            <p:cNvSpPr>
              <a:spLocks noChangeAspect="1"/>
            </p:cNvSpPr>
            <p:nvPr/>
          </p:nvSpPr>
          <p:spPr bwMode="auto">
            <a:xfrm>
              <a:off x="4670105" y="8899834"/>
              <a:ext cx="2905215" cy="2007518"/>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5" name="Freeform 2544"/>
            <p:cNvSpPr>
              <a:spLocks noChangeAspect="1"/>
            </p:cNvSpPr>
            <p:nvPr/>
          </p:nvSpPr>
          <p:spPr bwMode="auto">
            <a:xfrm>
              <a:off x="8282897" y="11131298"/>
              <a:ext cx="1223685" cy="1767571"/>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6" name="Freeform 2547"/>
            <p:cNvSpPr>
              <a:spLocks noChangeAspect="1"/>
            </p:cNvSpPr>
            <p:nvPr/>
          </p:nvSpPr>
          <p:spPr bwMode="auto">
            <a:xfrm>
              <a:off x="4120694" y="6916312"/>
              <a:ext cx="5660596" cy="2863310"/>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7" name="Freeform 2658"/>
            <p:cNvSpPr>
              <a:spLocks noChangeAspect="1"/>
            </p:cNvSpPr>
            <p:nvPr/>
          </p:nvSpPr>
          <p:spPr bwMode="auto">
            <a:xfrm>
              <a:off x="915796" y="3741080"/>
              <a:ext cx="3163274" cy="2415418"/>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8" name="Freeform 3482"/>
            <p:cNvSpPr>
              <a:spLocks noChangeAspect="1"/>
            </p:cNvSpPr>
            <p:nvPr/>
          </p:nvSpPr>
          <p:spPr bwMode="auto">
            <a:xfrm>
              <a:off x="9806261" y="18433535"/>
              <a:ext cx="382923" cy="327923"/>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9" name="Freeform 3483"/>
            <p:cNvSpPr>
              <a:spLocks noChangeAspect="1"/>
            </p:cNvSpPr>
            <p:nvPr/>
          </p:nvSpPr>
          <p:spPr bwMode="auto">
            <a:xfrm>
              <a:off x="9922802" y="18737461"/>
              <a:ext cx="83244" cy="47988"/>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0" name="Freeform 3484"/>
            <p:cNvSpPr>
              <a:spLocks noChangeAspect="1"/>
            </p:cNvSpPr>
            <p:nvPr/>
          </p:nvSpPr>
          <p:spPr bwMode="auto">
            <a:xfrm>
              <a:off x="9431665" y="18289569"/>
              <a:ext cx="324649" cy="295931"/>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1" name="Freeform 3485"/>
            <p:cNvSpPr>
              <a:spLocks noChangeAspect="1"/>
            </p:cNvSpPr>
            <p:nvPr/>
          </p:nvSpPr>
          <p:spPr bwMode="auto">
            <a:xfrm>
              <a:off x="9731344" y="18737461"/>
              <a:ext cx="224756" cy="119974"/>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2" name="Freeform 3486"/>
            <p:cNvSpPr>
              <a:spLocks noChangeAspect="1"/>
            </p:cNvSpPr>
            <p:nvPr/>
          </p:nvSpPr>
          <p:spPr bwMode="auto">
            <a:xfrm>
              <a:off x="9356743" y="18521516"/>
              <a:ext cx="158166" cy="111973"/>
            </a:xfrm>
            <a:custGeom>
              <a:avLst/>
              <a:gdLst>
                <a:gd name="T0" fmla="*/ 10 w 20"/>
                <a:gd name="T1" fmla="*/ 0 h 15"/>
                <a:gd name="T2" fmla="*/ 18 w 20"/>
                <a:gd name="T3" fmla="*/ 5 h 15"/>
                <a:gd name="T4" fmla="*/ 23 w 20"/>
                <a:gd name="T5" fmla="*/ 10 h 15"/>
                <a:gd name="T6" fmla="*/ 20 w 20"/>
                <a:gd name="T7" fmla="*/ 16 h 15"/>
                <a:gd name="T8" fmla="*/ 16 w 20"/>
                <a:gd name="T9" fmla="*/ 12 h 15"/>
                <a:gd name="T10" fmla="*/ 14 w 20"/>
                <a:gd name="T11" fmla="*/ 18 h 15"/>
                <a:gd name="T12" fmla="*/ 12 w 20"/>
                <a:gd name="T13" fmla="*/ 13 h 15"/>
                <a:gd name="T14" fmla="*/ 8 w 20"/>
                <a:gd name="T15" fmla="*/ 14 h 15"/>
                <a:gd name="T16" fmla="*/ 7 w 20"/>
                <a:gd name="T17" fmla="*/ 7 h 15"/>
                <a:gd name="T18" fmla="*/ 0 w 20"/>
                <a:gd name="T19" fmla="*/ 1 h 15"/>
                <a:gd name="T20" fmla="*/ 2 w 20"/>
                <a:gd name="T21" fmla="*/ 0 h 15"/>
                <a:gd name="T22" fmla="*/ 8 w 20"/>
                <a:gd name="T23" fmla="*/ 2 h 15"/>
                <a:gd name="T24" fmla="*/ 1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3" name="Freeform 3487"/>
            <p:cNvSpPr>
              <a:spLocks noChangeAspect="1"/>
            </p:cNvSpPr>
            <p:nvPr/>
          </p:nvSpPr>
          <p:spPr bwMode="auto">
            <a:xfrm>
              <a:off x="9639772" y="18529512"/>
              <a:ext cx="58273" cy="111973"/>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4" name="Freeform 3493"/>
            <p:cNvSpPr>
              <a:spLocks noChangeAspect="1"/>
            </p:cNvSpPr>
            <p:nvPr/>
          </p:nvSpPr>
          <p:spPr bwMode="auto">
            <a:xfrm>
              <a:off x="9423338" y="18409543"/>
              <a:ext cx="133190" cy="119969"/>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5" name="Freeform 3494"/>
            <p:cNvSpPr>
              <a:spLocks noChangeAspect="1"/>
            </p:cNvSpPr>
            <p:nvPr/>
          </p:nvSpPr>
          <p:spPr bwMode="auto">
            <a:xfrm>
              <a:off x="9240201" y="18409543"/>
              <a:ext cx="183137" cy="95977"/>
            </a:xfrm>
            <a:custGeom>
              <a:avLst/>
              <a:gdLst>
                <a:gd name="T0" fmla="*/ 1 w 22"/>
                <a:gd name="T1" fmla="*/ 1 h 12"/>
                <a:gd name="T2" fmla="*/ 4 w 22"/>
                <a:gd name="T3" fmla="*/ 6 h 12"/>
                <a:gd name="T4" fmla="*/ 11 w 22"/>
                <a:gd name="T5" fmla="*/ 13 h 12"/>
                <a:gd name="T6" fmla="*/ 26 w 22"/>
                <a:gd name="T7" fmla="*/ 15 h 12"/>
                <a:gd name="T8" fmla="*/ 26 w 22"/>
                <a:gd name="T9" fmla="*/ 13 h 12"/>
                <a:gd name="T10" fmla="*/ 16 w 22"/>
                <a:gd name="T11" fmla="*/ 8 h 12"/>
                <a:gd name="T12" fmla="*/ 7 w 22"/>
                <a:gd name="T13" fmla="*/ 6 h 12"/>
                <a:gd name="T14" fmla="*/ 4 w 22"/>
                <a:gd name="T15" fmla="*/ 3 h 12"/>
                <a:gd name="T16" fmla="*/ 1 w 2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6" name="Freeform 3495"/>
            <p:cNvSpPr>
              <a:spLocks noChangeAspect="1"/>
            </p:cNvSpPr>
            <p:nvPr/>
          </p:nvSpPr>
          <p:spPr bwMode="auto">
            <a:xfrm>
              <a:off x="9348421" y="18329562"/>
              <a:ext cx="91566" cy="135965"/>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7" name="Freeform 3498"/>
            <p:cNvSpPr>
              <a:spLocks noChangeAspect="1"/>
            </p:cNvSpPr>
            <p:nvPr/>
          </p:nvSpPr>
          <p:spPr bwMode="auto">
            <a:xfrm>
              <a:off x="9098689" y="17897666"/>
              <a:ext cx="108215" cy="183953"/>
            </a:xfrm>
            <a:custGeom>
              <a:avLst/>
              <a:gdLst>
                <a:gd name="T0" fmla="*/ 11 w 14"/>
                <a:gd name="T1" fmla="*/ 1 h 25"/>
                <a:gd name="T2" fmla="*/ 16 w 14"/>
                <a:gd name="T3" fmla="*/ 26 h 25"/>
                <a:gd name="T4" fmla="*/ 13 w 14"/>
                <a:gd name="T5" fmla="*/ 30 h 25"/>
                <a:gd name="T6" fmla="*/ 9 w 14"/>
                <a:gd name="T7" fmla="*/ 26 h 25"/>
                <a:gd name="T8" fmla="*/ 10 w 14"/>
                <a:gd name="T9" fmla="*/ 18 h 25"/>
                <a:gd name="T10" fmla="*/ 8 w 14"/>
                <a:gd name="T11" fmla="*/ 18 h 25"/>
                <a:gd name="T12" fmla="*/ 7 w 14"/>
                <a:gd name="T13" fmla="*/ 23 h 25"/>
                <a:gd name="T14" fmla="*/ 7 w 14"/>
                <a:gd name="T15" fmla="*/ 25 h 25"/>
                <a:gd name="T16" fmla="*/ 3 w 14"/>
                <a:gd name="T17" fmla="*/ 19 h 25"/>
                <a:gd name="T18" fmla="*/ 1 w 14"/>
                <a:gd name="T19" fmla="*/ 12 h 25"/>
                <a:gd name="T20" fmla="*/ 6 w 14"/>
                <a:gd name="T21" fmla="*/ 13 h 25"/>
                <a:gd name="T22" fmla="*/ 7 w 14"/>
                <a:gd name="T23" fmla="*/ 16 h 25"/>
                <a:gd name="T24" fmla="*/ 8 w 14"/>
                <a:gd name="T25" fmla="*/ 8 h 25"/>
                <a:gd name="T26" fmla="*/ 7 w 14"/>
                <a:gd name="T27" fmla="*/ 2 h 25"/>
                <a:gd name="T28" fmla="*/ 11 w 14"/>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8" name="Freeform 3501"/>
            <p:cNvSpPr>
              <a:spLocks noChangeAspect="1"/>
            </p:cNvSpPr>
            <p:nvPr/>
          </p:nvSpPr>
          <p:spPr bwMode="auto">
            <a:xfrm>
              <a:off x="9082040" y="17065867"/>
              <a:ext cx="99893" cy="207950"/>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9" name="Freeform 3652"/>
            <p:cNvSpPr>
              <a:spLocks noChangeAspect="1"/>
            </p:cNvSpPr>
            <p:nvPr/>
          </p:nvSpPr>
          <p:spPr bwMode="auto">
            <a:xfrm>
              <a:off x="10230808" y="18705469"/>
              <a:ext cx="99893" cy="31992"/>
            </a:xfrm>
            <a:custGeom>
              <a:avLst/>
              <a:gdLst>
                <a:gd name="T0" fmla="*/ 1 w 13"/>
                <a:gd name="T1" fmla="*/ 4 h 5"/>
                <a:gd name="T2" fmla="*/ 5 w 13"/>
                <a:gd name="T3" fmla="*/ 1 h 5"/>
                <a:gd name="T4" fmla="*/ 14 w 13"/>
                <a:gd name="T5" fmla="*/ 1 h 5"/>
                <a:gd name="T6" fmla="*/ 12 w 13"/>
                <a:gd name="T7" fmla="*/ 4 h 5"/>
                <a:gd name="T8" fmla="*/ 6 w 13"/>
                <a:gd name="T9" fmla="*/ 4 h 5"/>
                <a:gd name="T10" fmla="*/ 3 w 13"/>
                <a:gd name="T11" fmla="*/ 6 h 5"/>
                <a:gd name="T12" fmla="*/ 1 w 13"/>
                <a:gd name="T13" fmla="*/ 4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0" name="Freeform 2511"/>
            <p:cNvSpPr>
              <a:spLocks noChangeAspect="1"/>
            </p:cNvSpPr>
            <p:nvPr/>
          </p:nvSpPr>
          <p:spPr bwMode="auto">
            <a:xfrm>
              <a:off x="19029702" y="14850399"/>
              <a:ext cx="1656559" cy="1439653"/>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1" name="Freeform 2550"/>
            <p:cNvSpPr>
              <a:spLocks noChangeAspect="1"/>
            </p:cNvSpPr>
            <p:nvPr/>
          </p:nvSpPr>
          <p:spPr bwMode="auto">
            <a:xfrm>
              <a:off x="15658320" y="9491691"/>
              <a:ext cx="832441" cy="727827"/>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2" name="Freeform 2551"/>
            <p:cNvSpPr>
              <a:spLocks noChangeAspect="1"/>
            </p:cNvSpPr>
            <p:nvPr/>
          </p:nvSpPr>
          <p:spPr bwMode="auto">
            <a:xfrm>
              <a:off x="16041243" y="8539923"/>
              <a:ext cx="1207036" cy="95176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3" name="Freeform 2567"/>
            <p:cNvSpPr>
              <a:spLocks noChangeAspect="1"/>
            </p:cNvSpPr>
            <p:nvPr/>
          </p:nvSpPr>
          <p:spPr bwMode="auto">
            <a:xfrm>
              <a:off x="16490761" y="8411954"/>
              <a:ext cx="2072774" cy="203950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4" name="Freeform 2581"/>
            <p:cNvSpPr>
              <a:spLocks noChangeAspect="1"/>
            </p:cNvSpPr>
            <p:nvPr/>
          </p:nvSpPr>
          <p:spPr bwMode="auto">
            <a:xfrm>
              <a:off x="16432487" y="7796100"/>
              <a:ext cx="324654" cy="623850"/>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5" name="Freeform 2584"/>
            <p:cNvSpPr>
              <a:spLocks noChangeAspect="1"/>
            </p:cNvSpPr>
            <p:nvPr/>
          </p:nvSpPr>
          <p:spPr bwMode="auto">
            <a:xfrm>
              <a:off x="18005803" y="7172250"/>
              <a:ext cx="1165417" cy="1135726"/>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6" name="Freeform 2596"/>
            <p:cNvSpPr>
              <a:spLocks noChangeAspect="1"/>
            </p:cNvSpPr>
            <p:nvPr/>
          </p:nvSpPr>
          <p:spPr bwMode="auto">
            <a:xfrm>
              <a:off x="19337707" y="7844088"/>
              <a:ext cx="616006" cy="639846"/>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7" name="Freeform 2599"/>
            <p:cNvSpPr>
              <a:spLocks noChangeAspect="1"/>
            </p:cNvSpPr>
            <p:nvPr/>
          </p:nvSpPr>
          <p:spPr bwMode="auto">
            <a:xfrm>
              <a:off x="19321059" y="7036286"/>
              <a:ext cx="932333" cy="55186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8" name="Freeform 2721"/>
            <p:cNvSpPr>
              <a:spLocks noChangeAspect="1"/>
            </p:cNvSpPr>
            <p:nvPr/>
          </p:nvSpPr>
          <p:spPr bwMode="auto">
            <a:xfrm>
              <a:off x="16440814" y="7588150"/>
              <a:ext cx="1240334" cy="927776"/>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9" name="Freeform 2722"/>
            <p:cNvSpPr>
              <a:spLocks noChangeAspect="1"/>
            </p:cNvSpPr>
            <p:nvPr/>
          </p:nvSpPr>
          <p:spPr bwMode="auto">
            <a:xfrm>
              <a:off x="16823737" y="8515926"/>
              <a:ext cx="24971" cy="15996"/>
            </a:xfrm>
            <a:custGeom>
              <a:avLst/>
              <a:gdLst>
                <a:gd name="T0" fmla="*/ 0 w 4"/>
                <a:gd name="T1" fmla="*/ 2 h 3"/>
                <a:gd name="T2" fmla="*/ 2 w 4"/>
                <a:gd name="T3" fmla="*/ 1 h 3"/>
                <a:gd name="T4" fmla="*/ 3 w 4"/>
                <a:gd name="T5" fmla="*/ 0 h 3"/>
                <a:gd name="T6" fmla="*/ 4 w 4"/>
                <a:gd name="T7" fmla="*/ 2 h 3"/>
                <a:gd name="T8" fmla="*/ 2 w 4"/>
                <a:gd name="T9" fmla="*/ 3 h 3"/>
                <a:gd name="T10" fmla="*/ 0 w 4"/>
                <a:gd name="T11" fmla="*/ 2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0" name="Freeform 2723"/>
            <p:cNvSpPr>
              <a:spLocks noChangeAspect="1"/>
            </p:cNvSpPr>
            <p:nvPr/>
          </p:nvSpPr>
          <p:spPr bwMode="auto">
            <a:xfrm>
              <a:off x="17589582" y="8052038"/>
              <a:ext cx="116542" cy="87981"/>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1" name="Freeform 2724"/>
            <p:cNvSpPr>
              <a:spLocks noChangeAspect="1"/>
            </p:cNvSpPr>
            <p:nvPr/>
          </p:nvSpPr>
          <p:spPr bwMode="auto">
            <a:xfrm>
              <a:off x="17739422" y="8044043"/>
              <a:ext cx="58268" cy="39988"/>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2" name="Freeform 2725"/>
            <p:cNvSpPr>
              <a:spLocks noChangeAspect="1"/>
            </p:cNvSpPr>
            <p:nvPr/>
          </p:nvSpPr>
          <p:spPr bwMode="auto">
            <a:xfrm>
              <a:off x="17473041" y="8156016"/>
              <a:ext cx="49946" cy="39988"/>
            </a:xfrm>
            <a:custGeom>
              <a:avLst/>
              <a:gdLst>
                <a:gd name="T0" fmla="*/ 7 w 7"/>
                <a:gd name="T1" fmla="*/ 1 h 6"/>
                <a:gd name="T2" fmla="*/ 5 w 7"/>
                <a:gd name="T3" fmla="*/ 5 h 6"/>
                <a:gd name="T4" fmla="*/ 0 w 7"/>
                <a:gd name="T5" fmla="*/ 6 h 6"/>
                <a:gd name="T6" fmla="*/ 2 w 7"/>
                <a:gd name="T7" fmla="*/ 2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3" name="Freeform 2726"/>
            <p:cNvSpPr>
              <a:spLocks noChangeAspect="1"/>
            </p:cNvSpPr>
            <p:nvPr/>
          </p:nvSpPr>
          <p:spPr bwMode="auto">
            <a:xfrm>
              <a:off x="17489689" y="8204004"/>
              <a:ext cx="49946" cy="23992"/>
            </a:xfrm>
            <a:custGeom>
              <a:avLst/>
              <a:gdLst>
                <a:gd name="T0" fmla="*/ 3 w 5"/>
                <a:gd name="T1" fmla="*/ 0 h 3"/>
                <a:gd name="T2" fmla="*/ 6 w 5"/>
                <a:gd name="T3" fmla="*/ 3 h 3"/>
                <a:gd name="T4" fmla="*/ 1 w 5"/>
                <a:gd name="T5" fmla="*/ 3 h 3"/>
                <a:gd name="T6" fmla="*/ 3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4" name="Freeform 2751"/>
            <p:cNvSpPr>
              <a:spLocks noChangeAspect="1"/>
            </p:cNvSpPr>
            <p:nvPr/>
          </p:nvSpPr>
          <p:spPr bwMode="auto">
            <a:xfrm>
              <a:off x="18147315" y="7900077"/>
              <a:ext cx="174815" cy="287931"/>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5" name="Freeform 2752"/>
            <p:cNvSpPr>
              <a:spLocks noChangeAspect="1"/>
            </p:cNvSpPr>
            <p:nvPr/>
          </p:nvSpPr>
          <p:spPr bwMode="auto">
            <a:xfrm>
              <a:off x="18580184" y="8259988"/>
              <a:ext cx="308006" cy="199954"/>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6" name="Freeform 2862"/>
            <p:cNvSpPr>
              <a:spLocks noChangeAspect="1"/>
            </p:cNvSpPr>
            <p:nvPr/>
          </p:nvSpPr>
          <p:spPr bwMode="auto">
            <a:xfrm>
              <a:off x="19679005" y="8563915"/>
              <a:ext cx="291357" cy="103977"/>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7" name="Freeform 2629"/>
            <p:cNvSpPr>
              <a:spLocks noChangeAspect="1"/>
            </p:cNvSpPr>
            <p:nvPr/>
          </p:nvSpPr>
          <p:spPr bwMode="auto">
            <a:xfrm>
              <a:off x="24207482" y="8595907"/>
              <a:ext cx="2896893" cy="3015275"/>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8" name="Freeform 2886"/>
            <p:cNvSpPr>
              <a:spLocks noChangeAspect="1"/>
            </p:cNvSpPr>
            <p:nvPr/>
          </p:nvSpPr>
          <p:spPr bwMode="auto">
            <a:xfrm>
              <a:off x="19895440" y="2677334"/>
              <a:ext cx="14634305" cy="5238739"/>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9" name="Freeform 3113"/>
            <p:cNvSpPr>
              <a:spLocks noChangeAspect="1"/>
            </p:cNvSpPr>
            <p:nvPr/>
          </p:nvSpPr>
          <p:spPr bwMode="auto">
            <a:xfrm>
              <a:off x="20594690" y="4708844"/>
              <a:ext cx="8327" cy="15996"/>
            </a:xfrm>
            <a:custGeom>
              <a:avLst/>
              <a:gdLst>
                <a:gd name="T0" fmla="*/ 2 w 2"/>
                <a:gd name="T1" fmla="*/ 2 h 3"/>
                <a:gd name="T2" fmla="*/ 1 w 2"/>
                <a:gd name="T3" fmla="*/ 3 h 3"/>
                <a:gd name="T4" fmla="*/ 0 w 2"/>
                <a:gd name="T5" fmla="*/ 2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0" name="Freeform 3149"/>
            <p:cNvSpPr>
              <a:spLocks noChangeAspect="1"/>
            </p:cNvSpPr>
            <p:nvPr/>
          </p:nvSpPr>
          <p:spPr bwMode="auto">
            <a:xfrm>
              <a:off x="21660214" y="4068999"/>
              <a:ext cx="158166" cy="127969"/>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1" name="Freeform 3150"/>
            <p:cNvSpPr>
              <a:spLocks noChangeAspect="1"/>
            </p:cNvSpPr>
            <p:nvPr/>
          </p:nvSpPr>
          <p:spPr bwMode="auto">
            <a:xfrm>
              <a:off x="22517630" y="3893041"/>
              <a:ext cx="208108" cy="143965"/>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2" name="Freeform 3151"/>
            <p:cNvSpPr>
              <a:spLocks noChangeAspect="1"/>
            </p:cNvSpPr>
            <p:nvPr/>
          </p:nvSpPr>
          <p:spPr bwMode="auto">
            <a:xfrm>
              <a:off x="22026488" y="2813304"/>
              <a:ext cx="1240339" cy="631845"/>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3" name="Freeform 3152"/>
            <p:cNvSpPr>
              <a:spLocks noChangeAspect="1"/>
            </p:cNvSpPr>
            <p:nvPr/>
          </p:nvSpPr>
          <p:spPr bwMode="auto">
            <a:xfrm>
              <a:off x="21893297" y="3429153"/>
              <a:ext cx="524440" cy="471889"/>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4" name="Freeform 3153"/>
            <p:cNvSpPr>
              <a:spLocks noChangeAspect="1"/>
            </p:cNvSpPr>
            <p:nvPr/>
          </p:nvSpPr>
          <p:spPr bwMode="auto">
            <a:xfrm>
              <a:off x="21968220" y="3757076"/>
              <a:ext cx="74917" cy="79981"/>
            </a:xfrm>
            <a:custGeom>
              <a:avLst/>
              <a:gdLst>
                <a:gd name="T0" fmla="*/ 2 w 9"/>
                <a:gd name="T1" fmla="*/ 1 h 11"/>
                <a:gd name="T2" fmla="*/ 1 w 9"/>
                <a:gd name="T3" fmla="*/ 2 h 11"/>
                <a:gd name="T4" fmla="*/ 10 w 9"/>
                <a:gd name="T5" fmla="*/ 12 h 11"/>
                <a:gd name="T6" fmla="*/ 11 w 9"/>
                <a:gd name="T7" fmla="*/ 8 h 11"/>
                <a:gd name="T8" fmla="*/ 7 w 9"/>
                <a:gd name="T9" fmla="*/ 4 h 11"/>
                <a:gd name="T10" fmla="*/ 2 w 9"/>
                <a:gd name="T11" fmla="*/ 1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5" name="Freeform 3431"/>
            <p:cNvSpPr>
              <a:spLocks noChangeAspect="1"/>
            </p:cNvSpPr>
            <p:nvPr/>
          </p:nvSpPr>
          <p:spPr bwMode="auto">
            <a:xfrm>
              <a:off x="23449964" y="3381165"/>
              <a:ext cx="166488" cy="103977"/>
            </a:xfrm>
            <a:custGeom>
              <a:avLst/>
              <a:gdLst>
                <a:gd name="T0" fmla="*/ 8 w 21"/>
                <a:gd name="T1" fmla="*/ 0 h 14"/>
                <a:gd name="T2" fmla="*/ 13 w 21"/>
                <a:gd name="T3" fmla="*/ 2 h 14"/>
                <a:gd name="T4" fmla="*/ 14 w 21"/>
                <a:gd name="T5" fmla="*/ 9 h 14"/>
                <a:gd name="T6" fmla="*/ 18 w 21"/>
                <a:gd name="T7" fmla="*/ 7 h 14"/>
                <a:gd name="T8" fmla="*/ 23 w 21"/>
                <a:gd name="T9" fmla="*/ 13 h 14"/>
                <a:gd name="T10" fmla="*/ 12 w 21"/>
                <a:gd name="T11" fmla="*/ 15 h 14"/>
                <a:gd name="T12" fmla="*/ 5 w 21"/>
                <a:gd name="T13" fmla="*/ 16 h 14"/>
                <a:gd name="T14" fmla="*/ 4 w 21"/>
                <a:gd name="T15" fmla="*/ 15 h 14"/>
                <a:gd name="T16" fmla="*/ 1 w 21"/>
                <a:gd name="T17" fmla="*/ 16 h 14"/>
                <a:gd name="T18" fmla="*/ 1 w 21"/>
                <a:gd name="T19" fmla="*/ 10 h 14"/>
                <a:gd name="T20" fmla="*/ 1 w 21"/>
                <a:gd name="T21" fmla="*/ 4 h 14"/>
                <a:gd name="T22" fmla="*/ 8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6" name="Freeform 3440"/>
            <p:cNvSpPr>
              <a:spLocks noChangeAspect="1"/>
            </p:cNvSpPr>
            <p:nvPr/>
          </p:nvSpPr>
          <p:spPr bwMode="auto">
            <a:xfrm>
              <a:off x="25905661" y="2397404"/>
              <a:ext cx="457845" cy="295926"/>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7" name="Freeform 3441"/>
            <p:cNvSpPr>
              <a:spLocks noChangeAspect="1"/>
            </p:cNvSpPr>
            <p:nvPr/>
          </p:nvSpPr>
          <p:spPr bwMode="auto">
            <a:xfrm>
              <a:off x="25256357" y="2261435"/>
              <a:ext cx="632655" cy="295931"/>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8" name="Freeform 3442"/>
            <p:cNvSpPr>
              <a:spLocks noChangeAspect="1"/>
            </p:cNvSpPr>
            <p:nvPr/>
          </p:nvSpPr>
          <p:spPr bwMode="auto">
            <a:xfrm>
              <a:off x="25089869" y="2061485"/>
              <a:ext cx="507791" cy="231942"/>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9" name="Freeform 3446"/>
            <p:cNvSpPr>
              <a:spLocks noChangeAspect="1"/>
            </p:cNvSpPr>
            <p:nvPr/>
          </p:nvSpPr>
          <p:spPr bwMode="auto">
            <a:xfrm>
              <a:off x="29535101" y="3293188"/>
              <a:ext cx="91571" cy="79981"/>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0" name="Freeform 3447"/>
            <p:cNvSpPr>
              <a:spLocks noChangeAspect="1"/>
            </p:cNvSpPr>
            <p:nvPr/>
          </p:nvSpPr>
          <p:spPr bwMode="auto">
            <a:xfrm>
              <a:off x="29560077" y="3357173"/>
              <a:ext cx="308000" cy="119969"/>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1" name="Freeform 3448"/>
            <p:cNvSpPr>
              <a:spLocks noChangeAspect="1"/>
            </p:cNvSpPr>
            <p:nvPr/>
          </p:nvSpPr>
          <p:spPr bwMode="auto">
            <a:xfrm>
              <a:off x="29177155" y="2965265"/>
              <a:ext cx="699250" cy="295931"/>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2" name="Freeform 3450"/>
            <p:cNvSpPr>
              <a:spLocks noChangeAspect="1"/>
            </p:cNvSpPr>
            <p:nvPr/>
          </p:nvSpPr>
          <p:spPr bwMode="auto">
            <a:xfrm>
              <a:off x="29959649" y="3045246"/>
              <a:ext cx="432869" cy="183958"/>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3" name="Freeform 3452"/>
            <p:cNvSpPr>
              <a:spLocks noChangeAspect="1"/>
            </p:cNvSpPr>
            <p:nvPr/>
          </p:nvSpPr>
          <p:spPr bwMode="auto">
            <a:xfrm>
              <a:off x="32257185" y="3997019"/>
              <a:ext cx="141512" cy="79981"/>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4" name="Freeform 3453"/>
            <p:cNvSpPr>
              <a:spLocks noChangeAspect="1"/>
            </p:cNvSpPr>
            <p:nvPr/>
          </p:nvSpPr>
          <p:spPr bwMode="auto">
            <a:xfrm>
              <a:off x="33114596" y="3741080"/>
              <a:ext cx="324654" cy="159961"/>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5" name="Freeform 2598"/>
            <p:cNvSpPr>
              <a:spLocks noChangeAspect="1"/>
            </p:cNvSpPr>
            <p:nvPr/>
          </p:nvSpPr>
          <p:spPr bwMode="auto">
            <a:xfrm>
              <a:off x="19512517" y="7532166"/>
              <a:ext cx="624333" cy="367911"/>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6" name="Freeform 2527"/>
            <p:cNvSpPr>
              <a:spLocks noChangeAspect="1"/>
            </p:cNvSpPr>
            <p:nvPr/>
          </p:nvSpPr>
          <p:spPr bwMode="auto">
            <a:xfrm>
              <a:off x="9265177" y="13474730"/>
              <a:ext cx="1240334" cy="1447653"/>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7" name="Freeform 2528"/>
            <p:cNvSpPr>
              <a:spLocks noChangeAspect="1"/>
            </p:cNvSpPr>
            <p:nvPr/>
          </p:nvSpPr>
          <p:spPr bwMode="auto">
            <a:xfrm>
              <a:off x="10022695" y="14506484"/>
              <a:ext cx="865738" cy="903780"/>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8" name="Freeform 2534"/>
            <p:cNvSpPr>
              <a:spLocks noChangeAspect="1"/>
            </p:cNvSpPr>
            <p:nvPr/>
          </p:nvSpPr>
          <p:spPr bwMode="auto">
            <a:xfrm>
              <a:off x="8074784" y="12299017"/>
              <a:ext cx="591035" cy="663837"/>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9" name="Freeform 2535"/>
            <p:cNvSpPr>
              <a:spLocks noChangeAspect="1"/>
            </p:cNvSpPr>
            <p:nvPr/>
          </p:nvSpPr>
          <p:spPr bwMode="auto">
            <a:xfrm>
              <a:off x="9040415" y="10331491"/>
              <a:ext cx="382923" cy="223946"/>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0" name="Freeform 2537"/>
            <p:cNvSpPr>
              <a:spLocks noChangeAspect="1"/>
            </p:cNvSpPr>
            <p:nvPr/>
          </p:nvSpPr>
          <p:spPr bwMode="auto">
            <a:xfrm>
              <a:off x="7292290" y="10491452"/>
              <a:ext cx="133190" cy="26393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1" name="Freeform 2539"/>
            <p:cNvSpPr>
              <a:spLocks noChangeAspect="1"/>
            </p:cNvSpPr>
            <p:nvPr/>
          </p:nvSpPr>
          <p:spPr bwMode="auto">
            <a:xfrm>
              <a:off x="7167427" y="10907352"/>
              <a:ext cx="266381" cy="159961"/>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2" name="Freeform 2540"/>
            <p:cNvSpPr>
              <a:spLocks noChangeAspect="1"/>
            </p:cNvSpPr>
            <p:nvPr/>
          </p:nvSpPr>
          <p:spPr bwMode="auto">
            <a:xfrm>
              <a:off x="7292290" y="10763387"/>
              <a:ext cx="599357" cy="319923"/>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3" name="Freeform 2541"/>
            <p:cNvSpPr>
              <a:spLocks noChangeAspect="1"/>
            </p:cNvSpPr>
            <p:nvPr/>
          </p:nvSpPr>
          <p:spPr bwMode="auto">
            <a:xfrm>
              <a:off x="7417159" y="10867359"/>
              <a:ext cx="466167" cy="455893"/>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4" name="Freeform 2545"/>
            <p:cNvSpPr>
              <a:spLocks noChangeAspect="1"/>
            </p:cNvSpPr>
            <p:nvPr/>
          </p:nvSpPr>
          <p:spPr bwMode="auto">
            <a:xfrm>
              <a:off x="8857278" y="11171286"/>
              <a:ext cx="1381851" cy="1207711"/>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5" name="Freeform 2546"/>
            <p:cNvSpPr>
              <a:spLocks noChangeAspect="1"/>
            </p:cNvSpPr>
            <p:nvPr/>
          </p:nvSpPr>
          <p:spPr bwMode="auto">
            <a:xfrm>
              <a:off x="10064320" y="11579190"/>
              <a:ext cx="499464" cy="759814"/>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6" name="Freeform 2548"/>
            <p:cNvSpPr>
              <a:spLocks noChangeAspect="1"/>
            </p:cNvSpPr>
            <p:nvPr/>
          </p:nvSpPr>
          <p:spPr bwMode="auto">
            <a:xfrm>
              <a:off x="10413945" y="11819132"/>
              <a:ext cx="407893" cy="415900"/>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7" name="Freeform 2549"/>
            <p:cNvSpPr>
              <a:spLocks noChangeAspect="1"/>
            </p:cNvSpPr>
            <p:nvPr/>
          </p:nvSpPr>
          <p:spPr bwMode="auto">
            <a:xfrm>
              <a:off x="10746921" y="11843124"/>
              <a:ext cx="332976" cy="38390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8" name="Freeform 3157"/>
            <p:cNvSpPr>
              <a:spLocks noChangeAspect="1"/>
            </p:cNvSpPr>
            <p:nvPr/>
          </p:nvSpPr>
          <p:spPr bwMode="auto">
            <a:xfrm>
              <a:off x="8907225" y="10419467"/>
              <a:ext cx="41625" cy="23997"/>
            </a:xfrm>
            <a:custGeom>
              <a:avLst/>
              <a:gdLst>
                <a:gd name="T0" fmla="*/ 5 w 5"/>
                <a:gd name="T1" fmla="*/ 2 h 4"/>
                <a:gd name="T2" fmla="*/ 6 w 5"/>
                <a:gd name="T3" fmla="*/ 4 h 4"/>
                <a:gd name="T4" fmla="*/ 2 w 5"/>
                <a:gd name="T5" fmla="*/ 3 h 4"/>
                <a:gd name="T6" fmla="*/ 1 w 5"/>
                <a:gd name="T7" fmla="*/ 0 h 4"/>
                <a:gd name="T8" fmla="*/ 5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9" name="Freeform 3161"/>
            <p:cNvSpPr>
              <a:spLocks noChangeAspect="1"/>
            </p:cNvSpPr>
            <p:nvPr/>
          </p:nvSpPr>
          <p:spPr bwMode="auto">
            <a:xfrm>
              <a:off x="4944808" y="9251749"/>
              <a:ext cx="49946" cy="39993"/>
            </a:xfrm>
            <a:custGeom>
              <a:avLst/>
              <a:gdLst>
                <a:gd name="T0" fmla="*/ 5 w 6"/>
                <a:gd name="T1" fmla="*/ 4 h 6"/>
                <a:gd name="T2" fmla="*/ 6 w 6"/>
                <a:gd name="T3" fmla="*/ 7 h 6"/>
                <a:gd name="T4" fmla="*/ 2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0" name="Freeform 3162"/>
            <p:cNvSpPr>
              <a:spLocks noChangeAspect="1"/>
            </p:cNvSpPr>
            <p:nvPr/>
          </p:nvSpPr>
          <p:spPr bwMode="auto">
            <a:xfrm>
              <a:off x="4778320" y="9363722"/>
              <a:ext cx="8327" cy="39993"/>
            </a:xfrm>
            <a:custGeom>
              <a:avLst/>
              <a:gdLst>
                <a:gd name="T0" fmla="*/ 1 w 1"/>
                <a:gd name="T1" fmla="*/ 4 h 5"/>
                <a:gd name="T2" fmla="*/ 1 w 1"/>
                <a:gd name="T3" fmla="*/ 6 h 5"/>
                <a:gd name="T4" fmla="*/ 0 w 1"/>
                <a:gd name="T5" fmla="*/ 4 h 5"/>
                <a:gd name="T6" fmla="*/ 1 w 1"/>
                <a:gd name="T7" fmla="*/ 1 h 5"/>
                <a:gd name="T8" fmla="*/ 1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1" name="Freeform 3163"/>
            <p:cNvSpPr>
              <a:spLocks noChangeAspect="1"/>
            </p:cNvSpPr>
            <p:nvPr/>
          </p:nvSpPr>
          <p:spPr bwMode="auto">
            <a:xfrm>
              <a:off x="4470319" y="9291742"/>
              <a:ext cx="16649" cy="39988"/>
            </a:xfrm>
            <a:custGeom>
              <a:avLst/>
              <a:gdLst>
                <a:gd name="T0" fmla="*/ 2 w 1"/>
                <a:gd name="T1" fmla="*/ 4 h 5"/>
                <a:gd name="T2" fmla="*/ 0 w 1"/>
                <a:gd name="T3" fmla="*/ 6 h 5"/>
                <a:gd name="T4" fmla="*/ 0 w 1"/>
                <a:gd name="T5" fmla="*/ 4 h 5"/>
                <a:gd name="T6" fmla="*/ 2 w 1"/>
                <a:gd name="T7" fmla="*/ 0 h 5"/>
                <a:gd name="T8" fmla="*/ 2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2" name="Freeform 3164"/>
            <p:cNvSpPr>
              <a:spLocks noChangeAspect="1"/>
            </p:cNvSpPr>
            <p:nvPr/>
          </p:nvSpPr>
          <p:spPr bwMode="auto">
            <a:xfrm>
              <a:off x="4495290" y="8931826"/>
              <a:ext cx="33298" cy="31992"/>
            </a:xfrm>
            <a:custGeom>
              <a:avLst/>
              <a:gdLst>
                <a:gd name="T0" fmla="*/ 3 w 4"/>
                <a:gd name="T1" fmla="*/ 4 h 5"/>
                <a:gd name="T2" fmla="*/ 0 w 4"/>
                <a:gd name="T3" fmla="*/ 5 h 5"/>
                <a:gd name="T4" fmla="*/ 1 w 4"/>
                <a:gd name="T5" fmla="*/ 2 h 5"/>
                <a:gd name="T6" fmla="*/ 4 w 4"/>
                <a:gd name="T7" fmla="*/ 1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3" name="Freeform 3189"/>
            <p:cNvSpPr>
              <a:spLocks noChangeAspect="1"/>
            </p:cNvSpPr>
            <p:nvPr/>
          </p:nvSpPr>
          <p:spPr bwMode="auto">
            <a:xfrm>
              <a:off x="8657493" y="9915591"/>
              <a:ext cx="24976" cy="31992"/>
            </a:xfrm>
            <a:custGeom>
              <a:avLst/>
              <a:gdLst>
                <a:gd name="T0" fmla="*/ 3 w 4"/>
                <a:gd name="T1" fmla="*/ 3 h 4"/>
                <a:gd name="T2" fmla="*/ 4 w 4"/>
                <a:gd name="T3" fmla="*/ 5 h 4"/>
                <a:gd name="T4" fmla="*/ 1 w 4"/>
                <a:gd name="T5" fmla="*/ 4 h 4"/>
                <a:gd name="T6" fmla="*/ 0 w 4"/>
                <a:gd name="T7" fmla="*/ 1 h 4"/>
                <a:gd name="T8" fmla="*/ 3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4" name="Freeform 3190"/>
            <p:cNvSpPr>
              <a:spLocks noChangeAspect="1"/>
            </p:cNvSpPr>
            <p:nvPr/>
          </p:nvSpPr>
          <p:spPr bwMode="auto">
            <a:xfrm>
              <a:off x="8682468" y="9803618"/>
              <a:ext cx="58268" cy="47988"/>
            </a:xfrm>
            <a:custGeom>
              <a:avLst/>
              <a:gdLst>
                <a:gd name="T0" fmla="*/ 5 w 6"/>
                <a:gd name="T1" fmla="*/ 4 h 6"/>
                <a:gd name="T2" fmla="*/ 8 w 6"/>
                <a:gd name="T3" fmla="*/ 7 h 6"/>
                <a:gd name="T4" fmla="*/ 4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5" name="Freeform 3191"/>
            <p:cNvSpPr>
              <a:spLocks noChangeAspect="1"/>
            </p:cNvSpPr>
            <p:nvPr/>
          </p:nvSpPr>
          <p:spPr bwMode="auto">
            <a:xfrm>
              <a:off x="8740737" y="9947584"/>
              <a:ext cx="41625" cy="39988"/>
            </a:xfrm>
            <a:custGeom>
              <a:avLst/>
              <a:gdLst>
                <a:gd name="T0" fmla="*/ 5 w 6"/>
                <a:gd name="T1" fmla="*/ 4 h 6"/>
                <a:gd name="T2" fmla="*/ 6 w 6"/>
                <a:gd name="T3" fmla="*/ 7 h 6"/>
                <a:gd name="T4" fmla="*/ 2 w 6"/>
                <a:gd name="T5" fmla="*/ 4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6" name="Freeform 3197"/>
            <p:cNvSpPr>
              <a:spLocks noChangeAspect="1"/>
            </p:cNvSpPr>
            <p:nvPr/>
          </p:nvSpPr>
          <p:spPr bwMode="auto">
            <a:xfrm>
              <a:off x="8832308" y="10035560"/>
              <a:ext cx="41619" cy="55989"/>
            </a:xfrm>
            <a:custGeom>
              <a:avLst/>
              <a:gdLst>
                <a:gd name="T0" fmla="*/ 4 w 5"/>
                <a:gd name="T1" fmla="*/ 3 h 7"/>
                <a:gd name="T2" fmla="*/ 6 w 5"/>
                <a:gd name="T3" fmla="*/ 0 h 7"/>
                <a:gd name="T4" fmla="*/ 4 w 5"/>
                <a:gd name="T5" fmla="*/ 4 h 7"/>
                <a:gd name="T6" fmla="*/ 0 w 5"/>
                <a:gd name="T7" fmla="*/ 8 h 7"/>
                <a:gd name="T8" fmla="*/ 4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7" name="Freeform 3202"/>
            <p:cNvSpPr>
              <a:spLocks noChangeAspect="1"/>
            </p:cNvSpPr>
            <p:nvPr/>
          </p:nvSpPr>
          <p:spPr bwMode="auto">
            <a:xfrm>
              <a:off x="11121517" y="12466974"/>
              <a:ext cx="33298" cy="39993"/>
            </a:xfrm>
            <a:custGeom>
              <a:avLst/>
              <a:gdLst>
                <a:gd name="T0" fmla="*/ 3 w 4"/>
                <a:gd name="T1" fmla="*/ 5 h 5"/>
                <a:gd name="T2" fmla="*/ 1 w 4"/>
                <a:gd name="T3" fmla="*/ 6 h 5"/>
                <a:gd name="T4" fmla="*/ 1 w 4"/>
                <a:gd name="T5" fmla="*/ 4 h 5"/>
                <a:gd name="T6" fmla="*/ 5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8" name="Freeform 3203"/>
            <p:cNvSpPr>
              <a:spLocks noChangeAspect="1"/>
            </p:cNvSpPr>
            <p:nvPr/>
          </p:nvSpPr>
          <p:spPr bwMode="auto">
            <a:xfrm>
              <a:off x="11113195" y="12442982"/>
              <a:ext cx="41619" cy="47988"/>
            </a:xfrm>
            <a:custGeom>
              <a:avLst/>
              <a:gdLst>
                <a:gd name="T0" fmla="*/ 4 w 5"/>
                <a:gd name="T1" fmla="*/ 5 h 6"/>
                <a:gd name="T2" fmla="*/ 1 w 5"/>
                <a:gd name="T3" fmla="*/ 6 h 6"/>
                <a:gd name="T4" fmla="*/ 2 w 5"/>
                <a:gd name="T5" fmla="*/ 4 h 6"/>
                <a:gd name="T6" fmla="*/ 5 w 5"/>
                <a:gd name="T7" fmla="*/ 1 h 6"/>
                <a:gd name="T8" fmla="*/ 4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9" name="Freeform 3204"/>
            <p:cNvSpPr>
              <a:spLocks noChangeAspect="1"/>
            </p:cNvSpPr>
            <p:nvPr/>
          </p:nvSpPr>
          <p:spPr bwMode="auto">
            <a:xfrm>
              <a:off x="11179790" y="12203040"/>
              <a:ext cx="16649" cy="31992"/>
            </a:xfrm>
            <a:custGeom>
              <a:avLst/>
              <a:gdLst>
                <a:gd name="T0" fmla="*/ 3 w 3"/>
                <a:gd name="T1" fmla="*/ 3 h 4"/>
                <a:gd name="T2" fmla="*/ 3 w 3"/>
                <a:gd name="T3" fmla="*/ 5 h 4"/>
                <a:gd name="T4" fmla="*/ 1 w 3"/>
                <a:gd name="T5" fmla="*/ 4 h 4"/>
                <a:gd name="T6" fmla="*/ 0 w 3"/>
                <a:gd name="T7" fmla="*/ 0 h 4"/>
                <a:gd name="T8" fmla="*/ 3 w 3"/>
                <a:gd name="T9" fmla="*/ 3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0" name="Freeform 3237"/>
            <p:cNvSpPr>
              <a:spLocks noChangeAspect="1"/>
            </p:cNvSpPr>
            <p:nvPr/>
          </p:nvSpPr>
          <p:spPr bwMode="auto">
            <a:xfrm>
              <a:off x="5053028" y="9291742"/>
              <a:ext cx="16649" cy="39988"/>
            </a:xfrm>
            <a:custGeom>
              <a:avLst/>
              <a:gdLst>
                <a:gd name="T0" fmla="*/ 2 w 2"/>
                <a:gd name="T1" fmla="*/ 4 h 5"/>
                <a:gd name="T2" fmla="*/ 1 w 2"/>
                <a:gd name="T3" fmla="*/ 6 h 5"/>
                <a:gd name="T4" fmla="*/ 0 w 2"/>
                <a:gd name="T5" fmla="*/ 4 h 5"/>
                <a:gd name="T6" fmla="*/ 1 w 2"/>
                <a:gd name="T7" fmla="*/ 0 h 5"/>
                <a:gd name="T8" fmla="*/ 2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1" name="Freeform 3257"/>
            <p:cNvSpPr>
              <a:spLocks noChangeAspect="1"/>
            </p:cNvSpPr>
            <p:nvPr/>
          </p:nvSpPr>
          <p:spPr bwMode="auto">
            <a:xfrm>
              <a:off x="8482683" y="9883599"/>
              <a:ext cx="16649" cy="39988"/>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2" name="Freeform 3263"/>
            <p:cNvSpPr>
              <a:spLocks noChangeAspect="1"/>
            </p:cNvSpPr>
            <p:nvPr/>
          </p:nvSpPr>
          <p:spPr bwMode="auto">
            <a:xfrm>
              <a:off x="11263034" y="12442982"/>
              <a:ext cx="41619" cy="15996"/>
            </a:xfrm>
            <a:custGeom>
              <a:avLst/>
              <a:gdLst>
                <a:gd name="T0" fmla="*/ 2 w 5"/>
                <a:gd name="T1" fmla="*/ 3 h 3"/>
                <a:gd name="T2" fmla="*/ 0 w 5"/>
                <a:gd name="T3" fmla="*/ 2 h 3"/>
                <a:gd name="T4" fmla="*/ 2 w 5"/>
                <a:gd name="T5" fmla="*/ 0 h 3"/>
                <a:gd name="T6" fmla="*/ 6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3" name="Freeform 3366"/>
            <p:cNvSpPr>
              <a:spLocks noChangeAspect="1"/>
            </p:cNvSpPr>
            <p:nvPr/>
          </p:nvSpPr>
          <p:spPr bwMode="auto">
            <a:xfrm>
              <a:off x="11196439" y="12370997"/>
              <a:ext cx="33298" cy="23997"/>
            </a:xfrm>
            <a:custGeom>
              <a:avLst/>
              <a:gdLst>
                <a:gd name="T0" fmla="*/ 3 w 3"/>
                <a:gd name="T1" fmla="*/ 3 h 3"/>
                <a:gd name="T2" fmla="*/ 1 w 3"/>
                <a:gd name="T3" fmla="*/ 3 h 3"/>
                <a:gd name="T4" fmla="*/ 1 w 3"/>
                <a:gd name="T5" fmla="*/ 1 h 3"/>
                <a:gd name="T6" fmla="*/ 3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4" name="Freeform 3369"/>
            <p:cNvSpPr>
              <a:spLocks noChangeAspect="1"/>
            </p:cNvSpPr>
            <p:nvPr/>
          </p:nvSpPr>
          <p:spPr bwMode="auto">
            <a:xfrm>
              <a:off x="8141380" y="12738908"/>
              <a:ext cx="16649" cy="8001"/>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5" name="Freeform 3370"/>
            <p:cNvSpPr>
              <a:spLocks noChangeAspect="1"/>
            </p:cNvSpPr>
            <p:nvPr/>
          </p:nvSpPr>
          <p:spPr bwMode="auto">
            <a:xfrm>
              <a:off x="8158028" y="12722912"/>
              <a:ext cx="33298" cy="15996"/>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6" name="Freeform 3506"/>
            <p:cNvSpPr>
              <a:spLocks noChangeAspect="1"/>
            </p:cNvSpPr>
            <p:nvPr/>
          </p:nvSpPr>
          <p:spPr bwMode="auto">
            <a:xfrm>
              <a:off x="11046600" y="12506966"/>
              <a:ext cx="58268" cy="87976"/>
            </a:xfrm>
            <a:custGeom>
              <a:avLst/>
              <a:gdLst>
                <a:gd name="T0" fmla="*/ 0 w 7"/>
                <a:gd name="T1" fmla="*/ 14 h 12"/>
                <a:gd name="T2" fmla="*/ 1 w 7"/>
                <a:gd name="T3" fmla="*/ 14 h 12"/>
                <a:gd name="T4" fmla="*/ 6 w 7"/>
                <a:gd name="T5" fmla="*/ 8 h 12"/>
                <a:gd name="T6" fmla="*/ 9 w 7"/>
                <a:gd name="T7" fmla="*/ 1 h 12"/>
                <a:gd name="T8" fmla="*/ 5 w 7"/>
                <a:gd name="T9" fmla="*/ 4 h 12"/>
                <a:gd name="T10" fmla="*/ 4 w 7"/>
                <a:gd name="T11" fmla="*/ 9 h 12"/>
                <a:gd name="T12" fmla="*/ 0 w 7"/>
                <a:gd name="T13" fmla="*/ 14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7" name="Freeform 3507"/>
            <p:cNvSpPr>
              <a:spLocks noChangeAspect="1"/>
            </p:cNvSpPr>
            <p:nvPr/>
          </p:nvSpPr>
          <p:spPr bwMode="auto">
            <a:xfrm>
              <a:off x="11196439" y="12410990"/>
              <a:ext cx="66595" cy="31992"/>
            </a:xfrm>
            <a:custGeom>
              <a:avLst/>
              <a:gdLst>
                <a:gd name="T0" fmla="*/ 1 w 8"/>
                <a:gd name="T1" fmla="*/ 1 h 5"/>
                <a:gd name="T2" fmla="*/ 1 w 8"/>
                <a:gd name="T3" fmla="*/ 5 h 5"/>
                <a:gd name="T4" fmla="*/ 7 w 8"/>
                <a:gd name="T5" fmla="*/ 5 h 5"/>
                <a:gd name="T6" fmla="*/ 10 w 8"/>
                <a:gd name="T7" fmla="*/ 1 h 5"/>
                <a:gd name="T8" fmla="*/ 6 w 8"/>
                <a:gd name="T9" fmla="*/ 1 h 5"/>
                <a:gd name="T10" fmla="*/ 1 w 8"/>
                <a:gd name="T11" fmla="*/ 1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8" name="Freeform 3508"/>
            <p:cNvSpPr>
              <a:spLocks noChangeAspect="1"/>
            </p:cNvSpPr>
            <p:nvPr/>
          </p:nvSpPr>
          <p:spPr bwMode="auto">
            <a:xfrm>
              <a:off x="11163141" y="12410990"/>
              <a:ext cx="33298" cy="39988"/>
            </a:xfrm>
            <a:custGeom>
              <a:avLst/>
              <a:gdLst>
                <a:gd name="T0" fmla="*/ 0 w 4"/>
                <a:gd name="T1" fmla="*/ 2 h 5"/>
                <a:gd name="T2" fmla="*/ 3 w 4"/>
                <a:gd name="T3" fmla="*/ 5 h 5"/>
                <a:gd name="T4" fmla="*/ 4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9" name="Freeform 3509"/>
            <p:cNvSpPr>
              <a:spLocks noChangeAspect="1"/>
            </p:cNvSpPr>
            <p:nvPr/>
          </p:nvSpPr>
          <p:spPr bwMode="auto">
            <a:xfrm>
              <a:off x="9764641" y="11275263"/>
              <a:ext cx="74917" cy="39988"/>
            </a:xfrm>
            <a:custGeom>
              <a:avLst/>
              <a:gdLst>
                <a:gd name="T0" fmla="*/ 4 w 10"/>
                <a:gd name="T1" fmla="*/ 1 h 5"/>
                <a:gd name="T2" fmla="*/ 1 w 10"/>
                <a:gd name="T3" fmla="*/ 5 h 5"/>
                <a:gd name="T4" fmla="*/ 10 w 10"/>
                <a:gd name="T5" fmla="*/ 5 h 5"/>
                <a:gd name="T6" fmla="*/ 11 w 10"/>
                <a:gd name="T7" fmla="*/ 1 h 5"/>
                <a:gd name="T8" fmla="*/ 6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0" name="Freeform 3510"/>
            <p:cNvSpPr>
              <a:spLocks noChangeAspect="1"/>
            </p:cNvSpPr>
            <p:nvPr/>
          </p:nvSpPr>
          <p:spPr bwMode="auto">
            <a:xfrm>
              <a:off x="10031022" y="11315251"/>
              <a:ext cx="83244" cy="79981"/>
            </a:xfrm>
            <a:custGeom>
              <a:avLst/>
              <a:gdLst>
                <a:gd name="T0" fmla="*/ 6 w 11"/>
                <a:gd name="T1" fmla="*/ 1 h 11"/>
                <a:gd name="T2" fmla="*/ 5 w 11"/>
                <a:gd name="T3" fmla="*/ 5 h 11"/>
                <a:gd name="T4" fmla="*/ 6 w 11"/>
                <a:gd name="T5" fmla="*/ 8 h 11"/>
                <a:gd name="T6" fmla="*/ 0 w 11"/>
                <a:gd name="T7" fmla="*/ 11 h 11"/>
                <a:gd name="T8" fmla="*/ 1 w 11"/>
                <a:gd name="T9" fmla="*/ 12 h 11"/>
                <a:gd name="T10" fmla="*/ 11 w 11"/>
                <a:gd name="T11" fmla="*/ 11 h 11"/>
                <a:gd name="T12" fmla="*/ 13 w 11"/>
                <a:gd name="T13" fmla="*/ 9 h 11"/>
                <a:gd name="T14" fmla="*/ 13 w 11"/>
                <a:gd name="T15" fmla="*/ 2 h 11"/>
                <a:gd name="T16" fmla="*/ 13 w 11"/>
                <a:gd name="T17" fmla="*/ 0 h 11"/>
                <a:gd name="T18" fmla="*/ 6 w 11"/>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1" name="Freeform 3511"/>
            <p:cNvSpPr>
              <a:spLocks noChangeAspect="1"/>
            </p:cNvSpPr>
            <p:nvPr/>
          </p:nvSpPr>
          <p:spPr bwMode="auto">
            <a:xfrm>
              <a:off x="9523231" y="10459460"/>
              <a:ext cx="191464" cy="71980"/>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2" name="Freeform 3512"/>
            <p:cNvSpPr>
              <a:spLocks noChangeAspect="1"/>
            </p:cNvSpPr>
            <p:nvPr/>
          </p:nvSpPr>
          <p:spPr bwMode="auto">
            <a:xfrm>
              <a:off x="8873927" y="10179525"/>
              <a:ext cx="83244" cy="55989"/>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3" name="Freeform 3513"/>
            <p:cNvSpPr>
              <a:spLocks noChangeAspect="1"/>
            </p:cNvSpPr>
            <p:nvPr/>
          </p:nvSpPr>
          <p:spPr bwMode="auto">
            <a:xfrm>
              <a:off x="8774034" y="10323490"/>
              <a:ext cx="308006" cy="19195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4" name="Freeform 3514"/>
            <p:cNvSpPr>
              <a:spLocks noChangeAspect="1"/>
            </p:cNvSpPr>
            <p:nvPr/>
          </p:nvSpPr>
          <p:spPr bwMode="auto">
            <a:xfrm>
              <a:off x="8374463" y="10475456"/>
              <a:ext cx="224762" cy="87976"/>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5" name="Freeform 3515"/>
            <p:cNvSpPr>
              <a:spLocks noChangeAspect="1"/>
            </p:cNvSpPr>
            <p:nvPr/>
          </p:nvSpPr>
          <p:spPr bwMode="auto">
            <a:xfrm>
              <a:off x="7758457" y="9963580"/>
              <a:ext cx="1082173" cy="3839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6" name="Freeform 3516"/>
            <p:cNvSpPr>
              <a:spLocks noChangeAspect="1"/>
            </p:cNvSpPr>
            <p:nvPr/>
          </p:nvSpPr>
          <p:spPr bwMode="auto">
            <a:xfrm>
              <a:off x="7916623" y="10123541"/>
              <a:ext cx="74917" cy="55984"/>
            </a:xfrm>
            <a:custGeom>
              <a:avLst/>
              <a:gdLst>
                <a:gd name="T0" fmla="*/ 6 w 9"/>
                <a:gd name="T1" fmla="*/ 0 h 8"/>
                <a:gd name="T2" fmla="*/ 10 w 9"/>
                <a:gd name="T3" fmla="*/ 7 h 8"/>
                <a:gd name="T4" fmla="*/ 1 w 9"/>
                <a:gd name="T5" fmla="*/ 8 h 8"/>
                <a:gd name="T6" fmla="*/ 2 w 9"/>
                <a:gd name="T7" fmla="*/ 5 h 8"/>
                <a:gd name="T8" fmla="*/ 1 w 9"/>
                <a:gd name="T9" fmla="*/ 1 h 8"/>
                <a:gd name="T10" fmla="*/ 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7" name="Freeform 3517"/>
            <p:cNvSpPr>
              <a:spLocks noChangeAspect="1"/>
            </p:cNvSpPr>
            <p:nvPr/>
          </p:nvSpPr>
          <p:spPr bwMode="auto">
            <a:xfrm>
              <a:off x="8432736" y="9763625"/>
              <a:ext cx="66595" cy="87981"/>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8" name="Freeform 3518"/>
            <p:cNvSpPr>
              <a:spLocks noChangeAspect="1"/>
            </p:cNvSpPr>
            <p:nvPr/>
          </p:nvSpPr>
          <p:spPr bwMode="auto">
            <a:xfrm>
              <a:off x="8374463" y="9579672"/>
              <a:ext cx="133190" cy="31992"/>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9" name="Freeform 3519"/>
            <p:cNvSpPr>
              <a:spLocks noChangeAspect="1"/>
            </p:cNvSpPr>
            <p:nvPr/>
          </p:nvSpPr>
          <p:spPr bwMode="auto">
            <a:xfrm>
              <a:off x="8524302" y="9555676"/>
              <a:ext cx="58273" cy="143965"/>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0" name="Freeform 3520"/>
            <p:cNvSpPr>
              <a:spLocks noChangeAspect="1"/>
            </p:cNvSpPr>
            <p:nvPr/>
          </p:nvSpPr>
          <p:spPr bwMode="auto">
            <a:xfrm>
              <a:off x="8599224" y="9731633"/>
              <a:ext cx="58268" cy="87981"/>
            </a:xfrm>
            <a:custGeom>
              <a:avLst/>
              <a:gdLst>
                <a:gd name="T0" fmla="*/ 0 w 7"/>
                <a:gd name="T1" fmla="*/ 1 h 12"/>
                <a:gd name="T2" fmla="*/ 6 w 7"/>
                <a:gd name="T3" fmla="*/ 6 h 12"/>
                <a:gd name="T4" fmla="*/ 8 w 7"/>
                <a:gd name="T5" fmla="*/ 13 h 12"/>
                <a:gd name="T6" fmla="*/ 9 w 7"/>
                <a:gd name="T7" fmla="*/ 12 h 12"/>
                <a:gd name="T8" fmla="*/ 8 w 7"/>
                <a:gd name="T9" fmla="*/ 5 h 12"/>
                <a:gd name="T10" fmla="*/ 4 w 7"/>
                <a:gd name="T11" fmla="*/ 0 h 12"/>
                <a:gd name="T12" fmla="*/ 0 w 7"/>
                <a:gd name="T13" fmla="*/ 1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1" name="Freeform 3156"/>
            <p:cNvSpPr>
              <a:spLocks noChangeAspect="1"/>
            </p:cNvSpPr>
            <p:nvPr/>
          </p:nvSpPr>
          <p:spPr bwMode="auto">
            <a:xfrm>
              <a:off x="14542850" y="1861531"/>
              <a:ext cx="74917" cy="71985"/>
            </a:xfrm>
            <a:custGeom>
              <a:avLst/>
              <a:gdLst>
                <a:gd name="T0" fmla="*/ 8 w 10"/>
                <a:gd name="T1" fmla="*/ 5 h 9"/>
                <a:gd name="T2" fmla="*/ 12 w 10"/>
                <a:gd name="T3" fmla="*/ 11 h 9"/>
                <a:gd name="T4" fmla="*/ 5 w 10"/>
                <a:gd name="T5" fmla="*/ 7 h 9"/>
                <a:gd name="T6" fmla="*/ 1 w 10"/>
                <a:gd name="T7" fmla="*/ 0 h 9"/>
                <a:gd name="T8" fmla="*/ 8 w 10"/>
                <a:gd name="T9" fmla="*/ 5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2" name="Freeform 3179"/>
            <p:cNvSpPr>
              <a:spLocks noChangeAspect="1"/>
            </p:cNvSpPr>
            <p:nvPr/>
          </p:nvSpPr>
          <p:spPr bwMode="auto">
            <a:xfrm>
              <a:off x="14651065" y="1853535"/>
              <a:ext cx="74922" cy="47988"/>
            </a:xfrm>
            <a:custGeom>
              <a:avLst/>
              <a:gdLst>
                <a:gd name="T0" fmla="*/ 6 w 8"/>
                <a:gd name="T1" fmla="*/ 5 h 7"/>
                <a:gd name="T2" fmla="*/ 9 w 8"/>
                <a:gd name="T3" fmla="*/ 8 h 7"/>
                <a:gd name="T4" fmla="*/ 5 w 8"/>
                <a:gd name="T5" fmla="*/ 6 h 7"/>
                <a:gd name="T6" fmla="*/ 1 w 8"/>
                <a:gd name="T7" fmla="*/ 0 h 7"/>
                <a:gd name="T8" fmla="*/ 6 w 8"/>
                <a:gd name="T9" fmla="*/ 5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3" name="Freeform 3180"/>
            <p:cNvSpPr>
              <a:spLocks noChangeAspect="1"/>
            </p:cNvSpPr>
            <p:nvPr/>
          </p:nvSpPr>
          <p:spPr bwMode="auto">
            <a:xfrm>
              <a:off x="14684362" y="1933516"/>
              <a:ext cx="49946" cy="31992"/>
            </a:xfrm>
            <a:custGeom>
              <a:avLst/>
              <a:gdLst>
                <a:gd name="T0" fmla="*/ 5 w 6"/>
                <a:gd name="T1" fmla="*/ 2 h 5"/>
                <a:gd name="T2" fmla="*/ 6 w 6"/>
                <a:gd name="T3" fmla="*/ 6 h 5"/>
                <a:gd name="T4" fmla="*/ 2 w 6"/>
                <a:gd name="T5" fmla="*/ 4 h 5"/>
                <a:gd name="T6" fmla="*/ 1 w 6"/>
                <a:gd name="T7" fmla="*/ 0 h 5"/>
                <a:gd name="T8" fmla="*/ 5 w 6"/>
                <a:gd name="T9" fmla="*/ 2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4" name="Freeform 3181"/>
            <p:cNvSpPr>
              <a:spLocks noChangeAspect="1"/>
            </p:cNvSpPr>
            <p:nvPr/>
          </p:nvSpPr>
          <p:spPr bwMode="auto">
            <a:xfrm>
              <a:off x="12212016" y="1797546"/>
              <a:ext cx="33298" cy="23997"/>
            </a:xfrm>
            <a:custGeom>
              <a:avLst/>
              <a:gdLst>
                <a:gd name="T0" fmla="*/ 4 w 4"/>
                <a:gd name="T1" fmla="*/ 3 h 3"/>
                <a:gd name="T2" fmla="*/ 5 w 4"/>
                <a:gd name="T3" fmla="*/ 4 h 3"/>
                <a:gd name="T4" fmla="*/ 3 w 4"/>
                <a:gd name="T5" fmla="*/ 3 h 3"/>
                <a:gd name="T6" fmla="*/ 0 w 4"/>
                <a:gd name="T7" fmla="*/ 0 h 3"/>
                <a:gd name="T8" fmla="*/ 4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5" name="Freeform 3182"/>
            <p:cNvSpPr>
              <a:spLocks noChangeAspect="1"/>
            </p:cNvSpPr>
            <p:nvPr/>
          </p:nvSpPr>
          <p:spPr bwMode="auto">
            <a:xfrm>
              <a:off x="12303582" y="1725566"/>
              <a:ext cx="58273" cy="47988"/>
            </a:xfrm>
            <a:custGeom>
              <a:avLst/>
              <a:gdLst>
                <a:gd name="T0" fmla="*/ 7 w 8"/>
                <a:gd name="T1" fmla="*/ 4 h 6"/>
                <a:gd name="T2" fmla="*/ 9 w 8"/>
                <a:gd name="T3" fmla="*/ 7 h 6"/>
                <a:gd name="T4" fmla="*/ 5 w 8"/>
                <a:gd name="T5" fmla="*/ 5 h 6"/>
                <a:gd name="T6" fmla="*/ 1 w 8"/>
                <a:gd name="T7" fmla="*/ 1 h 6"/>
                <a:gd name="T8" fmla="*/ 7 w 8"/>
                <a:gd name="T9" fmla="*/ 4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6" name="Freeform 3183"/>
            <p:cNvSpPr>
              <a:spLocks noChangeAspect="1"/>
            </p:cNvSpPr>
            <p:nvPr/>
          </p:nvSpPr>
          <p:spPr bwMode="auto">
            <a:xfrm>
              <a:off x="12844671" y="1645586"/>
              <a:ext cx="124863" cy="47988"/>
            </a:xfrm>
            <a:custGeom>
              <a:avLst/>
              <a:gdLst>
                <a:gd name="T0" fmla="*/ 11 w 15"/>
                <a:gd name="T1" fmla="*/ 4 h 6"/>
                <a:gd name="T2" fmla="*/ 17 w 15"/>
                <a:gd name="T3" fmla="*/ 6 h 6"/>
                <a:gd name="T4" fmla="*/ 10 w 15"/>
                <a:gd name="T5" fmla="*/ 6 h 6"/>
                <a:gd name="T6" fmla="*/ 1 w 15"/>
                <a:gd name="T7" fmla="*/ 2 h 6"/>
                <a:gd name="T8" fmla="*/ 11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7" name="Freeform 3244"/>
            <p:cNvSpPr>
              <a:spLocks noChangeAspect="1"/>
            </p:cNvSpPr>
            <p:nvPr/>
          </p:nvSpPr>
          <p:spPr bwMode="auto">
            <a:xfrm>
              <a:off x="14634416" y="2229442"/>
              <a:ext cx="41625" cy="39993"/>
            </a:xfrm>
            <a:custGeom>
              <a:avLst/>
              <a:gdLst>
                <a:gd name="T0" fmla="*/ 4 w 5"/>
                <a:gd name="T1" fmla="*/ 5 h 5"/>
                <a:gd name="T2" fmla="*/ 1 w 5"/>
                <a:gd name="T3" fmla="*/ 5 h 5"/>
                <a:gd name="T4" fmla="*/ 2 w 5"/>
                <a:gd name="T5" fmla="*/ 2 h 5"/>
                <a:gd name="T6" fmla="*/ 6 w 5"/>
                <a:gd name="T7" fmla="*/ 1 h 5"/>
                <a:gd name="T8" fmla="*/ 4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8" name="Freeform 3245"/>
            <p:cNvSpPr>
              <a:spLocks noChangeAspect="1"/>
            </p:cNvSpPr>
            <p:nvPr/>
          </p:nvSpPr>
          <p:spPr bwMode="auto">
            <a:xfrm>
              <a:off x="12919588" y="1637585"/>
              <a:ext cx="33298" cy="15996"/>
            </a:xfrm>
            <a:custGeom>
              <a:avLst/>
              <a:gdLst>
                <a:gd name="T0" fmla="*/ 4 w 4"/>
                <a:gd name="T1" fmla="*/ 1 h 3"/>
                <a:gd name="T2" fmla="*/ 5 w 4"/>
                <a:gd name="T3" fmla="*/ 3 h 3"/>
                <a:gd name="T4" fmla="*/ 3 w 4"/>
                <a:gd name="T5" fmla="*/ 3 h 3"/>
                <a:gd name="T6" fmla="*/ 1 w 4"/>
                <a:gd name="T7" fmla="*/ 1 h 3"/>
                <a:gd name="T8" fmla="*/ 4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9" name="Freeform 3246"/>
            <p:cNvSpPr>
              <a:spLocks noChangeAspect="1"/>
            </p:cNvSpPr>
            <p:nvPr/>
          </p:nvSpPr>
          <p:spPr bwMode="auto">
            <a:xfrm>
              <a:off x="12112124" y="1749558"/>
              <a:ext cx="16649" cy="15996"/>
            </a:xfrm>
            <a:custGeom>
              <a:avLst/>
              <a:gdLst>
                <a:gd name="T0" fmla="*/ 2 w 3"/>
                <a:gd name="T1" fmla="*/ 1 h 3"/>
                <a:gd name="T2" fmla="*/ 3 w 3"/>
                <a:gd name="T3" fmla="*/ 2 h 3"/>
                <a:gd name="T4" fmla="*/ 1 w 3"/>
                <a:gd name="T5" fmla="*/ 3 h 3"/>
                <a:gd name="T6" fmla="*/ 0 w 3"/>
                <a:gd name="T7" fmla="*/ 1 h 3"/>
                <a:gd name="T8" fmla="*/ 2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0" name="Freeform 3296"/>
            <p:cNvSpPr>
              <a:spLocks noChangeAspect="1"/>
            </p:cNvSpPr>
            <p:nvPr/>
          </p:nvSpPr>
          <p:spPr bwMode="auto">
            <a:xfrm>
              <a:off x="12852993" y="4620868"/>
              <a:ext cx="41625" cy="31992"/>
            </a:xfrm>
            <a:custGeom>
              <a:avLst/>
              <a:gdLst>
                <a:gd name="T0" fmla="*/ 5 w 5"/>
                <a:gd name="T1" fmla="*/ 3 h 4"/>
                <a:gd name="T2" fmla="*/ 5 w 5"/>
                <a:gd name="T3" fmla="*/ 5 h 4"/>
                <a:gd name="T4" fmla="*/ 2 w 5"/>
                <a:gd name="T5" fmla="*/ 4 h 4"/>
                <a:gd name="T6" fmla="*/ 1 w 5"/>
                <a:gd name="T7" fmla="*/ 0 h 4"/>
                <a:gd name="T8" fmla="*/ 5 w 5"/>
                <a:gd name="T9" fmla="*/ 3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1" name="Freeform 3331"/>
            <p:cNvSpPr>
              <a:spLocks noChangeAspect="1"/>
            </p:cNvSpPr>
            <p:nvPr/>
          </p:nvSpPr>
          <p:spPr bwMode="auto">
            <a:xfrm>
              <a:off x="10280754" y="4021010"/>
              <a:ext cx="33298" cy="8001"/>
            </a:xfrm>
            <a:custGeom>
              <a:avLst/>
              <a:gdLst>
                <a:gd name="T0" fmla="*/ 1 w 3"/>
                <a:gd name="T1" fmla="*/ 2 h 2"/>
                <a:gd name="T2" fmla="*/ 0 w 3"/>
                <a:gd name="T3" fmla="*/ 1 h 2"/>
                <a:gd name="T4" fmla="*/ 1 w 3"/>
                <a:gd name="T5" fmla="*/ 0 h 2"/>
                <a:gd name="T6" fmla="*/ 3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2" name="Freeform 3332"/>
            <p:cNvSpPr>
              <a:spLocks noChangeAspect="1"/>
            </p:cNvSpPr>
            <p:nvPr/>
          </p:nvSpPr>
          <p:spPr bwMode="auto">
            <a:xfrm>
              <a:off x="10239130" y="3997019"/>
              <a:ext cx="33298" cy="23992"/>
            </a:xfrm>
            <a:custGeom>
              <a:avLst/>
              <a:gdLst>
                <a:gd name="T0" fmla="*/ 3 w 3"/>
                <a:gd name="T1" fmla="*/ 3 h 3"/>
                <a:gd name="T2" fmla="*/ 1 w 3"/>
                <a:gd name="T3" fmla="*/ 3 h 3"/>
                <a:gd name="T4" fmla="*/ 1 w 3"/>
                <a:gd name="T5" fmla="*/ 1 h 3"/>
                <a:gd name="T6" fmla="*/ 4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3" name="Freeform 3601"/>
            <p:cNvSpPr>
              <a:spLocks noChangeAspect="1"/>
            </p:cNvSpPr>
            <p:nvPr/>
          </p:nvSpPr>
          <p:spPr bwMode="auto">
            <a:xfrm>
              <a:off x="10105939" y="1581601"/>
              <a:ext cx="5177780" cy="3903059"/>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4" name="Freeform 3602"/>
            <p:cNvSpPr>
              <a:spLocks noChangeAspect="1"/>
            </p:cNvSpPr>
            <p:nvPr/>
          </p:nvSpPr>
          <p:spPr bwMode="auto">
            <a:xfrm>
              <a:off x="11404546" y="3909037"/>
              <a:ext cx="274708" cy="183958"/>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5" name="Freeform 3603"/>
            <p:cNvSpPr>
              <a:spLocks noChangeAspect="1"/>
            </p:cNvSpPr>
            <p:nvPr/>
          </p:nvSpPr>
          <p:spPr bwMode="auto">
            <a:xfrm>
              <a:off x="10388969" y="2725323"/>
              <a:ext cx="233083" cy="55989"/>
            </a:xfrm>
            <a:custGeom>
              <a:avLst/>
              <a:gdLst>
                <a:gd name="T0" fmla="*/ 6 w 29"/>
                <a:gd name="T1" fmla="*/ 1 h 7"/>
                <a:gd name="T2" fmla="*/ 1 w 29"/>
                <a:gd name="T3" fmla="*/ 4 h 7"/>
                <a:gd name="T4" fmla="*/ 12 w 29"/>
                <a:gd name="T5" fmla="*/ 6 h 7"/>
                <a:gd name="T6" fmla="*/ 25 w 29"/>
                <a:gd name="T7" fmla="*/ 8 h 7"/>
                <a:gd name="T8" fmla="*/ 35 w 29"/>
                <a:gd name="T9" fmla="*/ 9 h 7"/>
                <a:gd name="T10" fmla="*/ 35 w 29"/>
                <a:gd name="T11" fmla="*/ 6 h 7"/>
                <a:gd name="T12" fmla="*/ 24 w 29"/>
                <a:gd name="T13" fmla="*/ 1 h 7"/>
                <a:gd name="T14" fmla="*/ 13 w 29"/>
                <a:gd name="T15" fmla="*/ 3 h 7"/>
                <a:gd name="T16" fmla="*/ 6 w 2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6" name="Freeform 3604"/>
            <p:cNvSpPr>
              <a:spLocks noChangeAspect="1"/>
            </p:cNvSpPr>
            <p:nvPr/>
          </p:nvSpPr>
          <p:spPr bwMode="auto">
            <a:xfrm>
              <a:off x="10189183" y="2717327"/>
              <a:ext cx="116542" cy="31992"/>
            </a:xfrm>
            <a:custGeom>
              <a:avLst/>
              <a:gdLst>
                <a:gd name="T0" fmla="*/ 9 w 14"/>
                <a:gd name="T1" fmla="*/ 1 h 4"/>
                <a:gd name="T2" fmla="*/ 16 w 14"/>
                <a:gd name="T3" fmla="*/ 3 h 4"/>
                <a:gd name="T4" fmla="*/ 16 w 14"/>
                <a:gd name="T5" fmla="*/ 5 h 4"/>
                <a:gd name="T6" fmla="*/ 5 w 14"/>
                <a:gd name="T7" fmla="*/ 5 h 4"/>
                <a:gd name="T8" fmla="*/ 1 w 14"/>
                <a:gd name="T9" fmla="*/ 3 h 4"/>
                <a:gd name="T10" fmla="*/ 9 w 14"/>
                <a:gd name="T11" fmla="*/ 1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7" name="Freeform 3606"/>
            <p:cNvSpPr>
              <a:spLocks noChangeAspect="1"/>
            </p:cNvSpPr>
            <p:nvPr/>
          </p:nvSpPr>
          <p:spPr bwMode="auto">
            <a:xfrm>
              <a:off x="11837416" y="1821543"/>
              <a:ext cx="149839" cy="79981"/>
            </a:xfrm>
            <a:custGeom>
              <a:avLst/>
              <a:gdLst>
                <a:gd name="T0" fmla="*/ 1 w 18"/>
                <a:gd name="T1" fmla="*/ 0 h 12"/>
                <a:gd name="T2" fmla="*/ 1 w 18"/>
                <a:gd name="T3" fmla="*/ 6 h 12"/>
                <a:gd name="T4" fmla="*/ 16 w 18"/>
                <a:gd name="T5" fmla="*/ 12 h 12"/>
                <a:gd name="T6" fmla="*/ 22 w 18"/>
                <a:gd name="T7" fmla="*/ 12 h 12"/>
                <a:gd name="T8" fmla="*/ 17 w 18"/>
                <a:gd name="T9" fmla="*/ 8 h 12"/>
                <a:gd name="T10" fmla="*/ 9 w 18"/>
                <a:gd name="T11" fmla="*/ 5 h 12"/>
                <a:gd name="T12" fmla="*/ 1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8" name="Freeform 3607"/>
            <p:cNvSpPr>
              <a:spLocks noChangeAspect="1"/>
            </p:cNvSpPr>
            <p:nvPr/>
          </p:nvSpPr>
          <p:spPr bwMode="auto">
            <a:xfrm>
              <a:off x="12286933" y="1797546"/>
              <a:ext cx="233083" cy="103977"/>
            </a:xfrm>
            <a:custGeom>
              <a:avLst/>
              <a:gdLst>
                <a:gd name="T0" fmla="*/ 2 w 29"/>
                <a:gd name="T1" fmla="*/ 0 h 14"/>
                <a:gd name="T2" fmla="*/ 10 w 29"/>
                <a:gd name="T3" fmla="*/ 0 h 14"/>
                <a:gd name="T4" fmla="*/ 21 w 29"/>
                <a:gd name="T5" fmla="*/ 1 h 14"/>
                <a:gd name="T6" fmla="*/ 34 w 29"/>
                <a:gd name="T7" fmla="*/ 5 h 14"/>
                <a:gd name="T8" fmla="*/ 35 w 29"/>
                <a:gd name="T9" fmla="*/ 7 h 14"/>
                <a:gd name="T10" fmla="*/ 29 w 29"/>
                <a:gd name="T11" fmla="*/ 10 h 14"/>
                <a:gd name="T12" fmla="*/ 31 w 29"/>
                <a:gd name="T13" fmla="*/ 13 h 14"/>
                <a:gd name="T14" fmla="*/ 28 w 29"/>
                <a:gd name="T15" fmla="*/ 17 h 14"/>
                <a:gd name="T16" fmla="*/ 8 w 29"/>
                <a:gd name="T17" fmla="*/ 6 h 14"/>
                <a:gd name="T18" fmla="*/ 1 w 29"/>
                <a:gd name="T19" fmla="*/ 1 h 14"/>
                <a:gd name="T20" fmla="*/ 2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9" name="Freeform 3608"/>
            <p:cNvSpPr>
              <a:spLocks noChangeAspect="1"/>
            </p:cNvSpPr>
            <p:nvPr/>
          </p:nvSpPr>
          <p:spPr bwMode="auto">
            <a:xfrm>
              <a:off x="12228665" y="1733562"/>
              <a:ext cx="58268" cy="47988"/>
            </a:xfrm>
            <a:custGeom>
              <a:avLst/>
              <a:gdLst>
                <a:gd name="T0" fmla="*/ 1 w 7"/>
                <a:gd name="T1" fmla="*/ 0 h 6"/>
                <a:gd name="T2" fmla="*/ 1 w 7"/>
                <a:gd name="T3" fmla="*/ 5 h 6"/>
                <a:gd name="T4" fmla="*/ 8 w 7"/>
                <a:gd name="T5" fmla="*/ 5 h 6"/>
                <a:gd name="T6" fmla="*/ 1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0" name="Freeform 3609"/>
            <p:cNvSpPr>
              <a:spLocks noChangeAspect="1"/>
            </p:cNvSpPr>
            <p:nvPr/>
          </p:nvSpPr>
          <p:spPr bwMode="auto">
            <a:xfrm>
              <a:off x="12345207" y="1677578"/>
              <a:ext cx="158161" cy="103972"/>
            </a:xfrm>
            <a:custGeom>
              <a:avLst/>
              <a:gdLst>
                <a:gd name="T0" fmla="*/ 1 w 20"/>
                <a:gd name="T1" fmla="*/ 9 h 14"/>
                <a:gd name="T2" fmla="*/ 11 w 20"/>
                <a:gd name="T3" fmla="*/ 17 h 14"/>
                <a:gd name="T4" fmla="*/ 23 w 20"/>
                <a:gd name="T5" fmla="*/ 13 h 14"/>
                <a:gd name="T6" fmla="*/ 16 w 20"/>
                <a:gd name="T7" fmla="*/ 7 h 14"/>
                <a:gd name="T8" fmla="*/ 11 w 20"/>
                <a:gd name="T9" fmla="*/ 1 h 14"/>
                <a:gd name="T10" fmla="*/ 5 w 20"/>
                <a:gd name="T11" fmla="*/ 5 h 14"/>
                <a:gd name="T12" fmla="*/ 8 w 20"/>
                <a:gd name="T13" fmla="*/ 10 h 14"/>
                <a:gd name="T14" fmla="*/ 1 w 20"/>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1" name="Freeform 3613"/>
            <p:cNvSpPr>
              <a:spLocks noChangeAspect="1"/>
            </p:cNvSpPr>
            <p:nvPr/>
          </p:nvSpPr>
          <p:spPr bwMode="auto">
            <a:xfrm>
              <a:off x="14401332" y="3245200"/>
              <a:ext cx="149839" cy="79981"/>
            </a:xfrm>
            <a:custGeom>
              <a:avLst/>
              <a:gdLst>
                <a:gd name="T0" fmla="*/ 1 w 19"/>
                <a:gd name="T1" fmla="*/ 1 h 10"/>
                <a:gd name="T2" fmla="*/ 1 w 19"/>
                <a:gd name="T3" fmla="*/ 5 h 10"/>
                <a:gd name="T4" fmla="*/ 8 w 19"/>
                <a:gd name="T5" fmla="*/ 7 h 10"/>
                <a:gd name="T6" fmla="*/ 13 w 19"/>
                <a:gd name="T7" fmla="*/ 10 h 10"/>
                <a:gd name="T8" fmla="*/ 22 w 19"/>
                <a:gd name="T9" fmla="*/ 10 h 10"/>
                <a:gd name="T10" fmla="*/ 19 w 19"/>
                <a:gd name="T11" fmla="*/ 5 h 10"/>
                <a:gd name="T12" fmla="*/ 16 w 19"/>
                <a:gd name="T13" fmla="*/ 2 h 10"/>
                <a:gd name="T14" fmla="*/ 1 w 19"/>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2" name="Freeform 3614"/>
            <p:cNvSpPr>
              <a:spLocks noChangeAspect="1"/>
            </p:cNvSpPr>
            <p:nvPr/>
          </p:nvSpPr>
          <p:spPr bwMode="auto">
            <a:xfrm>
              <a:off x="14126630" y="3509134"/>
              <a:ext cx="266381" cy="111973"/>
            </a:xfrm>
            <a:custGeom>
              <a:avLst/>
              <a:gdLst>
                <a:gd name="T0" fmla="*/ 1 w 33"/>
                <a:gd name="T1" fmla="*/ 1 h 16"/>
                <a:gd name="T2" fmla="*/ 1 w 33"/>
                <a:gd name="T3" fmla="*/ 5 h 16"/>
                <a:gd name="T4" fmla="*/ 11 w 33"/>
                <a:gd name="T5" fmla="*/ 11 h 16"/>
                <a:gd name="T6" fmla="*/ 19 w 33"/>
                <a:gd name="T7" fmla="*/ 12 h 16"/>
                <a:gd name="T8" fmla="*/ 36 w 33"/>
                <a:gd name="T9" fmla="*/ 19 h 16"/>
                <a:gd name="T10" fmla="*/ 36 w 33"/>
                <a:gd name="T11" fmla="*/ 17 h 16"/>
                <a:gd name="T12" fmla="*/ 25 w 33"/>
                <a:gd name="T13" fmla="*/ 11 h 16"/>
                <a:gd name="T14" fmla="*/ 28 w 33"/>
                <a:gd name="T15" fmla="*/ 10 h 16"/>
                <a:gd name="T16" fmla="*/ 39 w 33"/>
                <a:gd name="T17" fmla="*/ 13 h 16"/>
                <a:gd name="T18" fmla="*/ 38 w 33"/>
                <a:gd name="T19" fmla="*/ 10 h 16"/>
                <a:gd name="T20" fmla="*/ 22 w 33"/>
                <a:gd name="T21" fmla="*/ 4 h 16"/>
                <a:gd name="T22" fmla="*/ 11 w 33"/>
                <a:gd name="T23" fmla="*/ 1 h 16"/>
                <a:gd name="T24" fmla="*/ 1 w 33"/>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3" name="Freeform 3615"/>
            <p:cNvSpPr>
              <a:spLocks noChangeAspect="1"/>
            </p:cNvSpPr>
            <p:nvPr/>
          </p:nvSpPr>
          <p:spPr bwMode="auto">
            <a:xfrm>
              <a:off x="14043386" y="3429153"/>
              <a:ext cx="258054" cy="39993"/>
            </a:xfrm>
            <a:custGeom>
              <a:avLst/>
              <a:gdLst>
                <a:gd name="T0" fmla="*/ 5 w 32"/>
                <a:gd name="T1" fmla="*/ 1 h 6"/>
                <a:gd name="T2" fmla="*/ 1 w 32"/>
                <a:gd name="T3" fmla="*/ 5 h 6"/>
                <a:gd name="T4" fmla="*/ 14 w 32"/>
                <a:gd name="T5" fmla="*/ 7 h 6"/>
                <a:gd name="T6" fmla="*/ 31 w 32"/>
                <a:gd name="T7" fmla="*/ 7 h 6"/>
                <a:gd name="T8" fmla="*/ 37 w 32"/>
                <a:gd name="T9" fmla="*/ 6 h 6"/>
                <a:gd name="T10" fmla="*/ 30 w 32"/>
                <a:gd name="T11" fmla="*/ 5 h 6"/>
                <a:gd name="T12" fmla="*/ 14 w 32"/>
                <a:gd name="T13" fmla="*/ 4 h 6"/>
                <a:gd name="T14" fmla="*/ 13 w 32"/>
                <a:gd name="T15" fmla="*/ 2 h 6"/>
                <a:gd name="T16" fmla="*/ 28 w 32"/>
                <a:gd name="T17" fmla="*/ 4 h 6"/>
                <a:gd name="T18" fmla="*/ 28 w 32"/>
                <a:gd name="T19" fmla="*/ 1 h 6"/>
                <a:gd name="T20" fmla="*/ 14 w 32"/>
                <a:gd name="T21" fmla="*/ 0 h 6"/>
                <a:gd name="T22" fmla="*/ 5 w 3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4" name="Freeform 3616"/>
            <p:cNvSpPr>
              <a:spLocks noChangeAspect="1"/>
            </p:cNvSpPr>
            <p:nvPr/>
          </p:nvSpPr>
          <p:spPr bwMode="auto">
            <a:xfrm>
              <a:off x="14134951" y="3477141"/>
              <a:ext cx="241410" cy="55989"/>
            </a:xfrm>
            <a:custGeom>
              <a:avLst/>
              <a:gdLst>
                <a:gd name="T0" fmla="*/ 1 w 31"/>
                <a:gd name="T1" fmla="*/ 1 h 8"/>
                <a:gd name="T2" fmla="*/ 2 w 31"/>
                <a:gd name="T3" fmla="*/ 4 h 8"/>
                <a:gd name="T4" fmla="*/ 19 w 31"/>
                <a:gd name="T5" fmla="*/ 4 h 8"/>
                <a:gd name="T6" fmla="*/ 27 w 31"/>
                <a:gd name="T7" fmla="*/ 9 h 8"/>
                <a:gd name="T8" fmla="*/ 36 w 31"/>
                <a:gd name="T9" fmla="*/ 9 h 8"/>
                <a:gd name="T10" fmla="*/ 33 w 31"/>
                <a:gd name="T11" fmla="*/ 6 h 8"/>
                <a:gd name="T12" fmla="*/ 35 w 31"/>
                <a:gd name="T13" fmla="*/ 3 h 8"/>
                <a:gd name="T14" fmla="*/ 30 w 31"/>
                <a:gd name="T15" fmla="*/ 0 h 8"/>
                <a:gd name="T16" fmla="*/ 18 w 31"/>
                <a:gd name="T17" fmla="*/ 1 h 8"/>
                <a:gd name="T18" fmla="*/ 1 w 31"/>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5" name="Freeform 3617"/>
            <p:cNvSpPr>
              <a:spLocks noChangeAspect="1"/>
            </p:cNvSpPr>
            <p:nvPr/>
          </p:nvSpPr>
          <p:spPr bwMode="auto">
            <a:xfrm>
              <a:off x="13801975" y="3797064"/>
              <a:ext cx="274708" cy="95977"/>
            </a:xfrm>
            <a:custGeom>
              <a:avLst/>
              <a:gdLst>
                <a:gd name="T0" fmla="*/ 6 w 33"/>
                <a:gd name="T1" fmla="*/ 10 h 13"/>
                <a:gd name="T2" fmla="*/ 13 w 33"/>
                <a:gd name="T3" fmla="*/ 5 h 13"/>
                <a:gd name="T4" fmla="*/ 22 w 33"/>
                <a:gd name="T5" fmla="*/ 3 h 13"/>
                <a:gd name="T6" fmla="*/ 29 w 33"/>
                <a:gd name="T7" fmla="*/ 0 h 13"/>
                <a:gd name="T8" fmla="*/ 36 w 33"/>
                <a:gd name="T9" fmla="*/ 2 h 13"/>
                <a:gd name="T10" fmla="*/ 34 w 33"/>
                <a:gd name="T11" fmla="*/ 6 h 13"/>
                <a:gd name="T12" fmla="*/ 39 w 33"/>
                <a:gd name="T13" fmla="*/ 10 h 13"/>
                <a:gd name="T14" fmla="*/ 25 w 33"/>
                <a:gd name="T15" fmla="*/ 13 h 13"/>
                <a:gd name="T16" fmla="*/ 22 w 33"/>
                <a:gd name="T17" fmla="*/ 12 h 13"/>
                <a:gd name="T18" fmla="*/ 15 w 33"/>
                <a:gd name="T19" fmla="*/ 14 h 13"/>
                <a:gd name="T20" fmla="*/ 8 w 33"/>
                <a:gd name="T21" fmla="*/ 15 h 13"/>
                <a:gd name="T22" fmla="*/ 1 w 33"/>
                <a:gd name="T23" fmla="*/ 14 h 13"/>
                <a:gd name="T24" fmla="*/ 2 w 33"/>
                <a:gd name="T25" fmla="*/ 12 h 13"/>
                <a:gd name="T26" fmla="*/ 6 w 33"/>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6" name="Freeform 3646"/>
            <p:cNvSpPr>
              <a:spLocks noChangeAspect="1"/>
            </p:cNvSpPr>
            <p:nvPr/>
          </p:nvSpPr>
          <p:spPr bwMode="auto">
            <a:xfrm>
              <a:off x="10522159" y="18265578"/>
              <a:ext cx="166488" cy="11197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7" name="Freeform 3647"/>
            <p:cNvSpPr>
              <a:spLocks noChangeAspect="1"/>
            </p:cNvSpPr>
            <p:nvPr/>
          </p:nvSpPr>
          <p:spPr bwMode="auto">
            <a:xfrm>
              <a:off x="10655350" y="18265578"/>
              <a:ext cx="183137" cy="127969"/>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8" name="Freeform 3651"/>
            <p:cNvSpPr>
              <a:spLocks noChangeAspect="1"/>
            </p:cNvSpPr>
            <p:nvPr/>
          </p:nvSpPr>
          <p:spPr bwMode="auto">
            <a:xfrm>
              <a:off x="7616945" y="11227275"/>
              <a:ext cx="24971" cy="1599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9" name="Freeform 2509"/>
            <p:cNvSpPr>
              <a:spLocks noChangeAspect="1"/>
            </p:cNvSpPr>
            <p:nvPr/>
          </p:nvSpPr>
          <p:spPr bwMode="auto">
            <a:xfrm>
              <a:off x="30700518" y="12490970"/>
              <a:ext cx="1015577" cy="943772"/>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0" name="Freeform 2510"/>
            <p:cNvSpPr>
              <a:spLocks noChangeAspect="1"/>
            </p:cNvSpPr>
            <p:nvPr/>
          </p:nvSpPr>
          <p:spPr bwMode="auto">
            <a:xfrm>
              <a:off x="29901375" y="13418747"/>
              <a:ext cx="183137" cy="159961"/>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1" name="Freeform 2512"/>
            <p:cNvSpPr>
              <a:spLocks noChangeAspect="1"/>
            </p:cNvSpPr>
            <p:nvPr/>
          </p:nvSpPr>
          <p:spPr bwMode="auto">
            <a:xfrm>
              <a:off x="20461500" y="15258303"/>
              <a:ext cx="141518" cy="175958"/>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2" name="Freeform 2513"/>
            <p:cNvSpPr>
              <a:spLocks noChangeAspect="1"/>
            </p:cNvSpPr>
            <p:nvPr/>
          </p:nvSpPr>
          <p:spPr bwMode="auto">
            <a:xfrm>
              <a:off x="18555213" y="14282538"/>
              <a:ext cx="1373524" cy="1335675"/>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3" name="Freeform 2514"/>
            <p:cNvSpPr>
              <a:spLocks noChangeAspect="1"/>
            </p:cNvSpPr>
            <p:nvPr/>
          </p:nvSpPr>
          <p:spPr bwMode="auto">
            <a:xfrm>
              <a:off x="19395976" y="14386511"/>
              <a:ext cx="932333" cy="991761"/>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4" name="Freeform 2515"/>
            <p:cNvSpPr>
              <a:spLocks noChangeAspect="1"/>
            </p:cNvSpPr>
            <p:nvPr/>
          </p:nvSpPr>
          <p:spPr bwMode="auto">
            <a:xfrm>
              <a:off x="19928738" y="14138573"/>
              <a:ext cx="790821" cy="751819"/>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5" name="Freeform 2516"/>
            <p:cNvSpPr>
              <a:spLocks noChangeAspect="1"/>
            </p:cNvSpPr>
            <p:nvPr/>
          </p:nvSpPr>
          <p:spPr bwMode="auto">
            <a:xfrm>
              <a:off x="20436529" y="13570707"/>
              <a:ext cx="1082173" cy="1807564"/>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6" name="Freeform 2517"/>
            <p:cNvSpPr>
              <a:spLocks noChangeAspect="1"/>
            </p:cNvSpPr>
            <p:nvPr/>
          </p:nvSpPr>
          <p:spPr bwMode="auto">
            <a:xfrm>
              <a:off x="20686261" y="13458734"/>
              <a:ext cx="324649" cy="823804"/>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7" name="Freeform 2518"/>
            <p:cNvSpPr>
              <a:spLocks noChangeAspect="1"/>
            </p:cNvSpPr>
            <p:nvPr/>
          </p:nvSpPr>
          <p:spPr bwMode="auto">
            <a:xfrm>
              <a:off x="19612410" y="13346761"/>
              <a:ext cx="1190393" cy="1071742"/>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8" name="Freeform 2519"/>
            <p:cNvSpPr>
              <a:spLocks noChangeAspect="1"/>
            </p:cNvSpPr>
            <p:nvPr/>
          </p:nvSpPr>
          <p:spPr bwMode="auto">
            <a:xfrm>
              <a:off x="18571862" y="13082828"/>
              <a:ext cx="1265310" cy="1319679"/>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9" name="Freeform 2520"/>
            <p:cNvSpPr>
              <a:spLocks noChangeAspect="1"/>
            </p:cNvSpPr>
            <p:nvPr/>
          </p:nvSpPr>
          <p:spPr bwMode="auto">
            <a:xfrm>
              <a:off x="20378255" y="12546954"/>
              <a:ext cx="1082173" cy="116771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0" name="Freeform 2521"/>
            <p:cNvSpPr>
              <a:spLocks noChangeAspect="1"/>
            </p:cNvSpPr>
            <p:nvPr/>
          </p:nvSpPr>
          <p:spPr bwMode="auto">
            <a:xfrm>
              <a:off x="20328309" y="12714916"/>
              <a:ext cx="191464" cy="247938"/>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1" name="Freeform 2522"/>
            <p:cNvSpPr>
              <a:spLocks noChangeAspect="1"/>
            </p:cNvSpPr>
            <p:nvPr/>
          </p:nvSpPr>
          <p:spPr bwMode="auto">
            <a:xfrm>
              <a:off x="20319987" y="12578947"/>
              <a:ext cx="208108" cy="183958"/>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2" name="Freeform 2523"/>
            <p:cNvSpPr>
              <a:spLocks noChangeAspect="1"/>
            </p:cNvSpPr>
            <p:nvPr/>
          </p:nvSpPr>
          <p:spPr bwMode="auto">
            <a:xfrm>
              <a:off x="18596833" y="12930862"/>
              <a:ext cx="116542" cy="159961"/>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3" name="Freeform 2524"/>
            <p:cNvSpPr>
              <a:spLocks noChangeAspect="1"/>
            </p:cNvSpPr>
            <p:nvPr/>
          </p:nvSpPr>
          <p:spPr bwMode="auto">
            <a:xfrm>
              <a:off x="18621809" y="11907109"/>
              <a:ext cx="1939584" cy="2023515"/>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4" name="Freeform 2525"/>
            <p:cNvSpPr>
              <a:spLocks noChangeAspect="1"/>
            </p:cNvSpPr>
            <p:nvPr/>
          </p:nvSpPr>
          <p:spPr bwMode="auto">
            <a:xfrm>
              <a:off x="18513589" y="12075071"/>
              <a:ext cx="765845" cy="919776"/>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5" name="Freeform 2552"/>
            <p:cNvSpPr>
              <a:spLocks noChangeAspect="1"/>
            </p:cNvSpPr>
            <p:nvPr/>
          </p:nvSpPr>
          <p:spPr bwMode="auto">
            <a:xfrm>
              <a:off x="15666642" y="9523683"/>
              <a:ext cx="1207041" cy="1375668"/>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6" name="Freeform 2553"/>
            <p:cNvSpPr>
              <a:spLocks noChangeAspect="1"/>
            </p:cNvSpPr>
            <p:nvPr/>
          </p:nvSpPr>
          <p:spPr bwMode="auto">
            <a:xfrm>
              <a:off x="15583398" y="10675406"/>
              <a:ext cx="624333" cy="463888"/>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7" name="Freeform 2554"/>
            <p:cNvSpPr>
              <a:spLocks noChangeAspect="1"/>
            </p:cNvSpPr>
            <p:nvPr/>
          </p:nvSpPr>
          <p:spPr bwMode="auto">
            <a:xfrm>
              <a:off x="15666642" y="11099306"/>
              <a:ext cx="332976" cy="207950"/>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8" name="Freeform 2555"/>
            <p:cNvSpPr>
              <a:spLocks noChangeAspect="1"/>
            </p:cNvSpPr>
            <p:nvPr/>
          </p:nvSpPr>
          <p:spPr bwMode="auto">
            <a:xfrm>
              <a:off x="15658320" y="10995328"/>
              <a:ext cx="308000" cy="79981"/>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9" name="Freeform 2556"/>
            <p:cNvSpPr>
              <a:spLocks noChangeAspect="1"/>
            </p:cNvSpPr>
            <p:nvPr/>
          </p:nvSpPr>
          <p:spPr bwMode="auto">
            <a:xfrm>
              <a:off x="15841457" y="11115302"/>
              <a:ext cx="765845" cy="591857"/>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0" name="Freeform 2557"/>
            <p:cNvSpPr>
              <a:spLocks noChangeAspect="1"/>
            </p:cNvSpPr>
            <p:nvPr/>
          </p:nvSpPr>
          <p:spPr bwMode="auto">
            <a:xfrm>
              <a:off x="16024594" y="11395232"/>
              <a:ext cx="291352" cy="343920"/>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1" name="Freeform 2558"/>
            <p:cNvSpPr>
              <a:spLocks noChangeAspect="1"/>
            </p:cNvSpPr>
            <p:nvPr/>
          </p:nvSpPr>
          <p:spPr bwMode="auto">
            <a:xfrm>
              <a:off x="16207731" y="11563194"/>
              <a:ext cx="424542" cy="447892"/>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2" name="Freeform 2559"/>
            <p:cNvSpPr>
              <a:spLocks noChangeAspect="1"/>
            </p:cNvSpPr>
            <p:nvPr/>
          </p:nvSpPr>
          <p:spPr bwMode="auto">
            <a:xfrm>
              <a:off x="16507410" y="11339248"/>
              <a:ext cx="607679" cy="671838"/>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3" name="Freeform 2560"/>
            <p:cNvSpPr>
              <a:spLocks noChangeAspect="1"/>
            </p:cNvSpPr>
            <p:nvPr/>
          </p:nvSpPr>
          <p:spPr bwMode="auto">
            <a:xfrm>
              <a:off x="16124487" y="9739634"/>
              <a:ext cx="1673203" cy="1647603"/>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4" name="Freeform 2561"/>
            <p:cNvSpPr>
              <a:spLocks noChangeAspect="1"/>
            </p:cNvSpPr>
            <p:nvPr/>
          </p:nvSpPr>
          <p:spPr bwMode="auto">
            <a:xfrm>
              <a:off x="16807088" y="10859364"/>
              <a:ext cx="799143" cy="591857"/>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5" name="Freeform 2562"/>
            <p:cNvSpPr>
              <a:spLocks noChangeAspect="1"/>
            </p:cNvSpPr>
            <p:nvPr/>
          </p:nvSpPr>
          <p:spPr bwMode="auto">
            <a:xfrm>
              <a:off x="17048493" y="11283259"/>
              <a:ext cx="466167" cy="679839"/>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6" name="Freeform 2563"/>
            <p:cNvSpPr>
              <a:spLocks noChangeAspect="1"/>
            </p:cNvSpPr>
            <p:nvPr/>
          </p:nvSpPr>
          <p:spPr bwMode="auto">
            <a:xfrm>
              <a:off x="17356499" y="11307256"/>
              <a:ext cx="199786" cy="519872"/>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7" name="Freeform 2564"/>
            <p:cNvSpPr>
              <a:spLocks noChangeAspect="1"/>
            </p:cNvSpPr>
            <p:nvPr/>
          </p:nvSpPr>
          <p:spPr bwMode="auto">
            <a:xfrm>
              <a:off x="17448065" y="11139294"/>
              <a:ext cx="316327" cy="671838"/>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CFD1D3"/>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8" name="Freeform 2565"/>
            <p:cNvSpPr>
              <a:spLocks noChangeAspect="1"/>
            </p:cNvSpPr>
            <p:nvPr/>
          </p:nvSpPr>
          <p:spPr bwMode="auto">
            <a:xfrm>
              <a:off x="17639529" y="11011325"/>
              <a:ext cx="1232012" cy="99976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9" name="Freeform 2566"/>
            <p:cNvSpPr>
              <a:spLocks noChangeAspect="1"/>
            </p:cNvSpPr>
            <p:nvPr/>
          </p:nvSpPr>
          <p:spPr bwMode="auto">
            <a:xfrm>
              <a:off x="17373148" y="9955579"/>
              <a:ext cx="1614935" cy="1255700"/>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0" name="Freeform 2568"/>
            <p:cNvSpPr>
              <a:spLocks noChangeAspect="1"/>
            </p:cNvSpPr>
            <p:nvPr/>
          </p:nvSpPr>
          <p:spPr bwMode="auto">
            <a:xfrm>
              <a:off x="18105695" y="8387957"/>
              <a:ext cx="416220" cy="80780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1" name="Freeform 2569"/>
            <p:cNvSpPr>
              <a:spLocks noChangeAspect="1"/>
            </p:cNvSpPr>
            <p:nvPr/>
          </p:nvSpPr>
          <p:spPr bwMode="auto">
            <a:xfrm>
              <a:off x="18280505" y="12227031"/>
              <a:ext cx="591035" cy="655842"/>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2" name="Freeform 2570"/>
            <p:cNvSpPr>
              <a:spLocks noChangeAspect="1"/>
            </p:cNvSpPr>
            <p:nvPr/>
          </p:nvSpPr>
          <p:spPr bwMode="auto">
            <a:xfrm>
              <a:off x="18347101" y="12235032"/>
              <a:ext cx="183137" cy="127969"/>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3" name="Freeform 2571"/>
            <p:cNvSpPr>
              <a:spLocks noChangeAspect="1"/>
            </p:cNvSpPr>
            <p:nvPr/>
          </p:nvSpPr>
          <p:spPr bwMode="auto">
            <a:xfrm>
              <a:off x="18230559" y="11099306"/>
              <a:ext cx="799143" cy="1191710"/>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4" name="Freeform 2572"/>
            <p:cNvSpPr>
              <a:spLocks noChangeAspect="1"/>
            </p:cNvSpPr>
            <p:nvPr/>
          </p:nvSpPr>
          <p:spPr bwMode="auto">
            <a:xfrm>
              <a:off x="18754999" y="9963580"/>
              <a:ext cx="1040548" cy="1703587"/>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5" name="Freeform 2573"/>
            <p:cNvSpPr>
              <a:spLocks noChangeAspect="1"/>
            </p:cNvSpPr>
            <p:nvPr/>
          </p:nvSpPr>
          <p:spPr bwMode="auto">
            <a:xfrm>
              <a:off x="18838243" y="11307256"/>
              <a:ext cx="1323578" cy="903780"/>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6" name="Freeform 2574"/>
            <p:cNvSpPr>
              <a:spLocks noChangeAspect="1"/>
            </p:cNvSpPr>
            <p:nvPr/>
          </p:nvSpPr>
          <p:spPr bwMode="auto">
            <a:xfrm>
              <a:off x="20794476" y="11899113"/>
              <a:ext cx="807470" cy="1071742"/>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7" name="Freeform 2575"/>
            <p:cNvSpPr>
              <a:spLocks noChangeAspect="1"/>
            </p:cNvSpPr>
            <p:nvPr/>
          </p:nvSpPr>
          <p:spPr bwMode="auto">
            <a:xfrm>
              <a:off x="20378255" y="12019082"/>
              <a:ext cx="574387" cy="599858"/>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8" name="Freeform 2576"/>
            <p:cNvSpPr>
              <a:spLocks noChangeAspect="1"/>
            </p:cNvSpPr>
            <p:nvPr/>
          </p:nvSpPr>
          <p:spPr bwMode="auto">
            <a:xfrm>
              <a:off x="20702910" y="10867359"/>
              <a:ext cx="1548339" cy="1239704"/>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9" name="Freeform 2577"/>
            <p:cNvSpPr>
              <a:spLocks noChangeAspect="1"/>
            </p:cNvSpPr>
            <p:nvPr/>
          </p:nvSpPr>
          <p:spPr bwMode="auto">
            <a:xfrm>
              <a:off x="21601946" y="11131298"/>
              <a:ext cx="174810" cy="19195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0" name="Freeform 2578"/>
            <p:cNvSpPr>
              <a:spLocks noChangeAspect="1"/>
            </p:cNvSpPr>
            <p:nvPr/>
          </p:nvSpPr>
          <p:spPr bwMode="auto">
            <a:xfrm>
              <a:off x="21044208" y="10571433"/>
              <a:ext cx="690928" cy="599853"/>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1" name="Freeform 2579"/>
            <p:cNvSpPr>
              <a:spLocks noChangeAspect="1"/>
            </p:cNvSpPr>
            <p:nvPr/>
          </p:nvSpPr>
          <p:spPr bwMode="auto">
            <a:xfrm>
              <a:off x="19579113" y="10003568"/>
              <a:ext cx="1698179" cy="2103495"/>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2" name="Freeform 2580"/>
            <p:cNvSpPr>
              <a:spLocks noChangeAspect="1"/>
            </p:cNvSpPr>
            <p:nvPr/>
          </p:nvSpPr>
          <p:spPr bwMode="auto">
            <a:xfrm>
              <a:off x="18280505" y="8859846"/>
              <a:ext cx="1606613" cy="1543625"/>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3" name="Freeform 2582"/>
            <p:cNvSpPr>
              <a:spLocks noChangeAspect="1"/>
            </p:cNvSpPr>
            <p:nvPr/>
          </p:nvSpPr>
          <p:spPr bwMode="auto">
            <a:xfrm>
              <a:off x="16890332" y="6652378"/>
              <a:ext cx="1256983" cy="1103734"/>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4" name="Freeform 2583"/>
            <p:cNvSpPr>
              <a:spLocks noChangeAspect="1"/>
            </p:cNvSpPr>
            <p:nvPr/>
          </p:nvSpPr>
          <p:spPr bwMode="auto">
            <a:xfrm>
              <a:off x="17905910" y="6772347"/>
              <a:ext cx="74917" cy="87981"/>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5" name="Freeform 2585"/>
            <p:cNvSpPr>
              <a:spLocks noChangeAspect="1"/>
            </p:cNvSpPr>
            <p:nvPr/>
          </p:nvSpPr>
          <p:spPr bwMode="auto">
            <a:xfrm>
              <a:off x="17939207" y="7076273"/>
              <a:ext cx="432869" cy="247943"/>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6" name="Freeform 2586"/>
            <p:cNvSpPr>
              <a:spLocks noChangeAspect="1"/>
            </p:cNvSpPr>
            <p:nvPr/>
          </p:nvSpPr>
          <p:spPr bwMode="auto">
            <a:xfrm>
              <a:off x="18272184" y="6916312"/>
              <a:ext cx="732548" cy="343920"/>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7" name="Freeform 2587"/>
            <p:cNvSpPr>
              <a:spLocks noChangeAspect="1"/>
            </p:cNvSpPr>
            <p:nvPr/>
          </p:nvSpPr>
          <p:spPr bwMode="auto">
            <a:xfrm>
              <a:off x="18513589" y="6652378"/>
              <a:ext cx="649304" cy="327918"/>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8" name="Freeform 2588"/>
            <p:cNvSpPr>
              <a:spLocks noChangeAspect="1"/>
            </p:cNvSpPr>
            <p:nvPr/>
          </p:nvSpPr>
          <p:spPr bwMode="auto">
            <a:xfrm>
              <a:off x="18655106" y="7196247"/>
              <a:ext cx="299679" cy="199949"/>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9" name="Freeform 2589"/>
            <p:cNvSpPr>
              <a:spLocks noChangeAspect="1" noEditPoints="1"/>
            </p:cNvSpPr>
            <p:nvPr/>
          </p:nvSpPr>
          <p:spPr bwMode="auto">
            <a:xfrm>
              <a:off x="18929808" y="6980296"/>
              <a:ext cx="632653" cy="367912"/>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0" name="Freeform 2591"/>
            <p:cNvSpPr>
              <a:spLocks noChangeAspect="1"/>
            </p:cNvSpPr>
            <p:nvPr/>
          </p:nvSpPr>
          <p:spPr bwMode="auto">
            <a:xfrm>
              <a:off x="18663428" y="7244235"/>
              <a:ext cx="574387" cy="447892"/>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1" name="Freeform 2592"/>
            <p:cNvSpPr>
              <a:spLocks noChangeAspect="1"/>
            </p:cNvSpPr>
            <p:nvPr/>
          </p:nvSpPr>
          <p:spPr bwMode="auto">
            <a:xfrm>
              <a:off x="18879863" y="7404197"/>
              <a:ext cx="391250" cy="343915"/>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2" name="Freeform 2593"/>
            <p:cNvSpPr>
              <a:spLocks noChangeAspect="1"/>
            </p:cNvSpPr>
            <p:nvPr/>
          </p:nvSpPr>
          <p:spPr bwMode="auto">
            <a:xfrm>
              <a:off x="19154571" y="7284223"/>
              <a:ext cx="441191" cy="543869"/>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333" name="Freeform 2594"/>
            <p:cNvSpPr>
              <a:spLocks noChangeAspect="1"/>
            </p:cNvSpPr>
            <p:nvPr/>
          </p:nvSpPr>
          <p:spPr bwMode="auto">
            <a:xfrm>
              <a:off x="19362678" y="7764108"/>
              <a:ext cx="241410" cy="183958"/>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4" name="Freeform 2595"/>
            <p:cNvSpPr>
              <a:spLocks noChangeAspect="1"/>
            </p:cNvSpPr>
            <p:nvPr/>
          </p:nvSpPr>
          <p:spPr bwMode="auto">
            <a:xfrm>
              <a:off x="19246136" y="7732115"/>
              <a:ext cx="183137" cy="367911"/>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5" name="Freeform 2597"/>
            <p:cNvSpPr>
              <a:spLocks noChangeAspect="1"/>
            </p:cNvSpPr>
            <p:nvPr/>
          </p:nvSpPr>
          <p:spPr bwMode="auto">
            <a:xfrm>
              <a:off x="19895440" y="7796100"/>
              <a:ext cx="283030" cy="191954"/>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6" name="Freeform 2600"/>
            <p:cNvSpPr>
              <a:spLocks noChangeAspect="1"/>
            </p:cNvSpPr>
            <p:nvPr/>
          </p:nvSpPr>
          <p:spPr bwMode="auto">
            <a:xfrm>
              <a:off x="19920416" y="6988297"/>
              <a:ext cx="341298" cy="415900"/>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7" name="Freeform 2601"/>
            <p:cNvSpPr>
              <a:spLocks noChangeAspect="1"/>
            </p:cNvSpPr>
            <p:nvPr/>
          </p:nvSpPr>
          <p:spPr bwMode="auto">
            <a:xfrm>
              <a:off x="19487547" y="6484416"/>
              <a:ext cx="1723149" cy="1023753"/>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8" name="Freeform 2602"/>
            <p:cNvSpPr>
              <a:spLocks noChangeAspect="1"/>
            </p:cNvSpPr>
            <p:nvPr/>
          </p:nvSpPr>
          <p:spPr bwMode="auto">
            <a:xfrm>
              <a:off x="21801731" y="6084513"/>
              <a:ext cx="3929119" cy="1887545"/>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9" name="Freeform 2603"/>
            <p:cNvSpPr>
              <a:spLocks noChangeAspect="1"/>
            </p:cNvSpPr>
            <p:nvPr/>
          </p:nvSpPr>
          <p:spPr bwMode="auto">
            <a:xfrm>
              <a:off x="19912089" y="7788104"/>
              <a:ext cx="1856345" cy="759814"/>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0" name="Freeform 2604"/>
            <p:cNvSpPr>
              <a:spLocks noChangeAspect="1"/>
            </p:cNvSpPr>
            <p:nvPr/>
          </p:nvSpPr>
          <p:spPr bwMode="auto">
            <a:xfrm>
              <a:off x="19828845" y="9027803"/>
              <a:ext cx="1148768" cy="1143727"/>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1" name="Freeform 2605"/>
            <p:cNvSpPr>
              <a:spLocks noChangeAspect="1"/>
            </p:cNvSpPr>
            <p:nvPr/>
          </p:nvSpPr>
          <p:spPr bwMode="auto">
            <a:xfrm>
              <a:off x="20769505" y="8851845"/>
              <a:ext cx="141512" cy="431896"/>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2" name="Freeform 2606"/>
            <p:cNvSpPr>
              <a:spLocks noChangeAspect="1"/>
            </p:cNvSpPr>
            <p:nvPr/>
          </p:nvSpPr>
          <p:spPr bwMode="auto">
            <a:xfrm>
              <a:off x="20844422" y="8939827"/>
              <a:ext cx="49946" cy="159961"/>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3" name="Freeform 2607"/>
            <p:cNvSpPr>
              <a:spLocks noChangeAspect="1"/>
            </p:cNvSpPr>
            <p:nvPr/>
          </p:nvSpPr>
          <p:spPr bwMode="auto">
            <a:xfrm>
              <a:off x="20894369" y="8379962"/>
              <a:ext cx="640982" cy="607853"/>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4" name="Freeform 2608"/>
            <p:cNvSpPr>
              <a:spLocks noChangeAspect="1"/>
            </p:cNvSpPr>
            <p:nvPr/>
          </p:nvSpPr>
          <p:spPr bwMode="auto">
            <a:xfrm>
              <a:off x="20861071" y="8699884"/>
              <a:ext cx="149839" cy="16795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5" name="Freeform 2609"/>
            <p:cNvSpPr>
              <a:spLocks noChangeAspect="1"/>
            </p:cNvSpPr>
            <p:nvPr/>
          </p:nvSpPr>
          <p:spPr bwMode="auto">
            <a:xfrm>
              <a:off x="18781034" y="10389408"/>
              <a:ext cx="2147697" cy="1775571"/>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6" name="Freeform 2610"/>
            <p:cNvSpPr>
              <a:spLocks noChangeAspect="1"/>
            </p:cNvSpPr>
            <p:nvPr/>
          </p:nvSpPr>
          <p:spPr bwMode="auto">
            <a:xfrm>
              <a:off x="20852749" y="8827854"/>
              <a:ext cx="432869" cy="495880"/>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7" name="Freeform 2611"/>
            <p:cNvSpPr>
              <a:spLocks noChangeAspect="1"/>
            </p:cNvSpPr>
            <p:nvPr/>
          </p:nvSpPr>
          <p:spPr bwMode="auto">
            <a:xfrm>
              <a:off x="20569719" y="9083792"/>
              <a:ext cx="283030" cy="391903"/>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8" name="Freeform 2612"/>
            <p:cNvSpPr>
              <a:spLocks noChangeAspect="1"/>
            </p:cNvSpPr>
            <p:nvPr/>
          </p:nvSpPr>
          <p:spPr bwMode="auto">
            <a:xfrm>
              <a:off x="22609196" y="9803618"/>
              <a:ext cx="790821" cy="895784"/>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9" name="Freeform 2613"/>
            <p:cNvSpPr>
              <a:spLocks noChangeAspect="1"/>
            </p:cNvSpPr>
            <p:nvPr/>
          </p:nvSpPr>
          <p:spPr bwMode="auto">
            <a:xfrm>
              <a:off x="22542601" y="9659653"/>
              <a:ext cx="499464" cy="407899"/>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0" name="Freeform 2614"/>
            <p:cNvSpPr>
              <a:spLocks noChangeAspect="1"/>
            </p:cNvSpPr>
            <p:nvPr/>
          </p:nvSpPr>
          <p:spPr bwMode="auto">
            <a:xfrm>
              <a:off x="22001517" y="9211761"/>
              <a:ext cx="208108" cy="19195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1" name="Freeform 2615"/>
            <p:cNvSpPr>
              <a:spLocks noChangeAspect="1"/>
            </p:cNvSpPr>
            <p:nvPr/>
          </p:nvSpPr>
          <p:spPr bwMode="auto">
            <a:xfrm>
              <a:off x="21235672" y="8363965"/>
              <a:ext cx="982280" cy="959769"/>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2" name="Freeform 2616"/>
            <p:cNvSpPr>
              <a:spLocks noChangeAspect="1"/>
            </p:cNvSpPr>
            <p:nvPr/>
          </p:nvSpPr>
          <p:spPr bwMode="auto">
            <a:xfrm>
              <a:off x="21676863" y="8076035"/>
              <a:ext cx="2014506" cy="1703587"/>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3" name="Freeform 2617"/>
            <p:cNvSpPr>
              <a:spLocks noChangeAspect="1"/>
            </p:cNvSpPr>
            <p:nvPr/>
          </p:nvSpPr>
          <p:spPr bwMode="auto">
            <a:xfrm>
              <a:off x="21252321" y="7620142"/>
              <a:ext cx="674274" cy="31192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4" name="Freeform 2618"/>
            <p:cNvSpPr>
              <a:spLocks noChangeAspect="1"/>
            </p:cNvSpPr>
            <p:nvPr/>
          </p:nvSpPr>
          <p:spPr bwMode="auto">
            <a:xfrm>
              <a:off x="21760107" y="8092031"/>
              <a:ext cx="141518" cy="111973"/>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5" name="Freeform 2619"/>
            <p:cNvSpPr>
              <a:spLocks noChangeAspect="1"/>
            </p:cNvSpPr>
            <p:nvPr/>
          </p:nvSpPr>
          <p:spPr bwMode="auto">
            <a:xfrm>
              <a:off x="21610267" y="7900077"/>
              <a:ext cx="324654" cy="303927"/>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6" name="Freeform 2620"/>
            <p:cNvSpPr>
              <a:spLocks noChangeAspect="1"/>
            </p:cNvSpPr>
            <p:nvPr/>
          </p:nvSpPr>
          <p:spPr bwMode="auto">
            <a:xfrm>
              <a:off x="21760107" y="7820097"/>
              <a:ext cx="532762" cy="423895"/>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7" name="Freeform 2621"/>
            <p:cNvSpPr>
              <a:spLocks noChangeAspect="1"/>
            </p:cNvSpPr>
            <p:nvPr/>
          </p:nvSpPr>
          <p:spPr bwMode="auto">
            <a:xfrm>
              <a:off x="22484333" y="7724120"/>
              <a:ext cx="1440120" cy="895784"/>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8" name="Freeform 2622"/>
            <p:cNvSpPr>
              <a:spLocks noChangeAspect="1"/>
            </p:cNvSpPr>
            <p:nvPr/>
          </p:nvSpPr>
          <p:spPr bwMode="auto">
            <a:xfrm>
              <a:off x="22792333" y="7356208"/>
              <a:ext cx="1739803" cy="1031749"/>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9" name="Freeform 2623"/>
            <p:cNvSpPr>
              <a:spLocks noChangeAspect="1"/>
            </p:cNvSpPr>
            <p:nvPr/>
          </p:nvSpPr>
          <p:spPr bwMode="auto">
            <a:xfrm>
              <a:off x="23341744" y="8235996"/>
              <a:ext cx="1398500" cy="1031749"/>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0" name="Freeform 2624"/>
            <p:cNvSpPr>
              <a:spLocks noChangeAspect="1"/>
            </p:cNvSpPr>
            <p:nvPr/>
          </p:nvSpPr>
          <p:spPr bwMode="auto">
            <a:xfrm>
              <a:off x="23424988" y="8411954"/>
              <a:ext cx="1623262" cy="1519634"/>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1" name="Freeform 2625"/>
            <p:cNvSpPr>
              <a:spLocks noChangeAspect="1"/>
            </p:cNvSpPr>
            <p:nvPr/>
          </p:nvSpPr>
          <p:spPr bwMode="auto">
            <a:xfrm>
              <a:off x="24598732" y="6372443"/>
              <a:ext cx="5727191" cy="3959048"/>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2" name="Freeform 2626"/>
            <p:cNvSpPr>
              <a:spLocks noChangeAspect="1"/>
            </p:cNvSpPr>
            <p:nvPr/>
          </p:nvSpPr>
          <p:spPr bwMode="auto">
            <a:xfrm>
              <a:off x="25780797" y="6524409"/>
              <a:ext cx="3163274" cy="1351672"/>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3" name="Freeform 2627"/>
            <p:cNvSpPr>
              <a:spLocks noChangeAspect="1"/>
            </p:cNvSpPr>
            <p:nvPr/>
          </p:nvSpPr>
          <p:spPr bwMode="auto">
            <a:xfrm>
              <a:off x="24140887" y="7660135"/>
              <a:ext cx="1048875" cy="495880"/>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4" name="Freeform 2628"/>
            <p:cNvSpPr>
              <a:spLocks noChangeAspect="1"/>
            </p:cNvSpPr>
            <p:nvPr/>
          </p:nvSpPr>
          <p:spPr bwMode="auto">
            <a:xfrm>
              <a:off x="23982726" y="7956061"/>
              <a:ext cx="790816" cy="50388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5" name="Freeform 2630"/>
            <p:cNvSpPr>
              <a:spLocks noChangeAspect="1"/>
            </p:cNvSpPr>
            <p:nvPr/>
          </p:nvSpPr>
          <p:spPr bwMode="auto">
            <a:xfrm>
              <a:off x="26255286" y="9427706"/>
              <a:ext cx="341303" cy="183958"/>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6" name="Freeform 2631"/>
            <p:cNvSpPr>
              <a:spLocks noChangeAspect="1"/>
            </p:cNvSpPr>
            <p:nvPr/>
          </p:nvSpPr>
          <p:spPr bwMode="auto">
            <a:xfrm>
              <a:off x="25364577" y="9195765"/>
              <a:ext cx="824114" cy="463888"/>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7" name="Freeform 2632"/>
            <p:cNvSpPr>
              <a:spLocks noChangeAspect="1"/>
            </p:cNvSpPr>
            <p:nvPr/>
          </p:nvSpPr>
          <p:spPr bwMode="auto">
            <a:xfrm>
              <a:off x="26205339" y="9611665"/>
              <a:ext cx="507791" cy="631845"/>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8" name="Freeform 2633"/>
            <p:cNvSpPr>
              <a:spLocks noChangeAspect="1"/>
            </p:cNvSpPr>
            <p:nvPr/>
          </p:nvSpPr>
          <p:spPr bwMode="auto">
            <a:xfrm>
              <a:off x="26638208" y="9411710"/>
              <a:ext cx="907363" cy="2007518"/>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9" name="Freeform 2634"/>
            <p:cNvSpPr>
              <a:spLocks noChangeAspect="1"/>
            </p:cNvSpPr>
            <p:nvPr/>
          </p:nvSpPr>
          <p:spPr bwMode="auto">
            <a:xfrm>
              <a:off x="28544500" y="11723155"/>
              <a:ext cx="982280" cy="639846"/>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0" name="Freeform 2635"/>
            <p:cNvSpPr>
              <a:spLocks noChangeAspect="1"/>
            </p:cNvSpPr>
            <p:nvPr/>
          </p:nvSpPr>
          <p:spPr bwMode="auto">
            <a:xfrm>
              <a:off x="27553893" y="11763143"/>
              <a:ext cx="441196" cy="535873"/>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1" name="Freeform 2636"/>
            <p:cNvSpPr>
              <a:spLocks noChangeAspect="1"/>
            </p:cNvSpPr>
            <p:nvPr/>
          </p:nvSpPr>
          <p:spPr bwMode="auto">
            <a:xfrm>
              <a:off x="27204268" y="10307494"/>
              <a:ext cx="857416" cy="1583618"/>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2" name="Freeform 2637"/>
            <p:cNvSpPr>
              <a:spLocks noChangeAspect="1"/>
            </p:cNvSpPr>
            <p:nvPr/>
          </p:nvSpPr>
          <p:spPr bwMode="auto">
            <a:xfrm>
              <a:off x="27454000" y="10067552"/>
              <a:ext cx="807470" cy="943772"/>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3" name="Freeform 2638"/>
            <p:cNvSpPr>
              <a:spLocks noChangeAspect="1"/>
            </p:cNvSpPr>
            <p:nvPr/>
          </p:nvSpPr>
          <p:spPr bwMode="auto">
            <a:xfrm>
              <a:off x="27745357" y="10931344"/>
              <a:ext cx="549411" cy="439896"/>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4" name="Freeform 2639"/>
            <p:cNvSpPr>
              <a:spLocks noChangeAspect="1"/>
            </p:cNvSpPr>
            <p:nvPr/>
          </p:nvSpPr>
          <p:spPr bwMode="auto">
            <a:xfrm>
              <a:off x="27645464" y="9963580"/>
              <a:ext cx="815792" cy="1607610"/>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5" name="Freeform 2640"/>
            <p:cNvSpPr>
              <a:spLocks noChangeAspect="1"/>
            </p:cNvSpPr>
            <p:nvPr/>
          </p:nvSpPr>
          <p:spPr bwMode="auto">
            <a:xfrm>
              <a:off x="29551750" y="7684127"/>
              <a:ext cx="524440" cy="671838"/>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6" name="Freeform 2641"/>
            <p:cNvSpPr>
              <a:spLocks noChangeAspect="1"/>
            </p:cNvSpPr>
            <p:nvPr/>
          </p:nvSpPr>
          <p:spPr bwMode="auto">
            <a:xfrm>
              <a:off x="29793161" y="8235996"/>
              <a:ext cx="374596" cy="511877"/>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7" name="Freeform 2642"/>
            <p:cNvSpPr>
              <a:spLocks noChangeAspect="1"/>
            </p:cNvSpPr>
            <p:nvPr/>
          </p:nvSpPr>
          <p:spPr bwMode="auto">
            <a:xfrm>
              <a:off x="19562464" y="5996536"/>
              <a:ext cx="899036" cy="639846"/>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8" name="Freeform 2643"/>
            <p:cNvSpPr>
              <a:spLocks noChangeAspect="1"/>
            </p:cNvSpPr>
            <p:nvPr/>
          </p:nvSpPr>
          <p:spPr bwMode="auto">
            <a:xfrm>
              <a:off x="18705053" y="6180489"/>
              <a:ext cx="965631" cy="743823"/>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9" name="Freeform 2644"/>
            <p:cNvSpPr>
              <a:spLocks noChangeAspect="1"/>
            </p:cNvSpPr>
            <p:nvPr/>
          </p:nvSpPr>
          <p:spPr bwMode="auto">
            <a:xfrm>
              <a:off x="19237815" y="6140502"/>
              <a:ext cx="274703" cy="111973"/>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0" name="Freeform 2645"/>
            <p:cNvSpPr>
              <a:spLocks noChangeAspect="1"/>
            </p:cNvSpPr>
            <p:nvPr/>
          </p:nvSpPr>
          <p:spPr bwMode="auto">
            <a:xfrm>
              <a:off x="19329380" y="5956543"/>
              <a:ext cx="557738" cy="343920"/>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1" name="Freeform 2646"/>
            <p:cNvSpPr>
              <a:spLocks noChangeAspect="1"/>
            </p:cNvSpPr>
            <p:nvPr/>
          </p:nvSpPr>
          <p:spPr bwMode="auto">
            <a:xfrm>
              <a:off x="19321059" y="5724602"/>
              <a:ext cx="690923" cy="359911"/>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2" name="Freeform 2647"/>
            <p:cNvSpPr>
              <a:spLocks noChangeAspect="1"/>
            </p:cNvSpPr>
            <p:nvPr/>
          </p:nvSpPr>
          <p:spPr bwMode="auto">
            <a:xfrm>
              <a:off x="19537493" y="5532648"/>
              <a:ext cx="424542" cy="271934"/>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3" name="Freeform 2648"/>
            <p:cNvSpPr>
              <a:spLocks noChangeAspect="1"/>
            </p:cNvSpPr>
            <p:nvPr/>
          </p:nvSpPr>
          <p:spPr bwMode="auto">
            <a:xfrm>
              <a:off x="19212839" y="3957026"/>
              <a:ext cx="1023904" cy="1543630"/>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4" name="Freeform 2649"/>
            <p:cNvSpPr>
              <a:spLocks noChangeAspect="1"/>
            </p:cNvSpPr>
            <p:nvPr/>
          </p:nvSpPr>
          <p:spPr bwMode="auto">
            <a:xfrm>
              <a:off x="18388725" y="4108992"/>
              <a:ext cx="1148768" cy="2007513"/>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5" name="Freeform 2650"/>
            <p:cNvSpPr>
              <a:spLocks noChangeAspect="1"/>
            </p:cNvSpPr>
            <p:nvPr/>
          </p:nvSpPr>
          <p:spPr bwMode="auto">
            <a:xfrm>
              <a:off x="17806017" y="3789069"/>
              <a:ext cx="2314185" cy="1959525"/>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6" name="Freeform 2651"/>
            <p:cNvSpPr>
              <a:spLocks noChangeAspect="1"/>
            </p:cNvSpPr>
            <p:nvPr/>
          </p:nvSpPr>
          <p:spPr bwMode="auto">
            <a:xfrm>
              <a:off x="17922559" y="6164493"/>
              <a:ext cx="865738" cy="983765"/>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7" name="Freeform 2654"/>
            <p:cNvSpPr>
              <a:spLocks noChangeAspect="1"/>
            </p:cNvSpPr>
            <p:nvPr/>
          </p:nvSpPr>
          <p:spPr bwMode="auto">
            <a:xfrm>
              <a:off x="16340921" y="6084513"/>
              <a:ext cx="449518" cy="535873"/>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8" name="Freeform 2655"/>
            <p:cNvSpPr>
              <a:spLocks noChangeAspect="1"/>
            </p:cNvSpPr>
            <p:nvPr/>
          </p:nvSpPr>
          <p:spPr bwMode="auto">
            <a:xfrm>
              <a:off x="16582327" y="6116505"/>
              <a:ext cx="249732" cy="175958"/>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9" name="Freeform 2659"/>
            <p:cNvSpPr>
              <a:spLocks noChangeAspect="1"/>
            </p:cNvSpPr>
            <p:nvPr/>
          </p:nvSpPr>
          <p:spPr bwMode="auto">
            <a:xfrm>
              <a:off x="21527023" y="11203278"/>
              <a:ext cx="1048875" cy="1439653"/>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0" name="Freeform 2660"/>
            <p:cNvSpPr>
              <a:spLocks noChangeAspect="1"/>
            </p:cNvSpPr>
            <p:nvPr/>
          </p:nvSpPr>
          <p:spPr bwMode="auto">
            <a:xfrm>
              <a:off x="20086904" y="15562230"/>
              <a:ext cx="241405" cy="239942"/>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1" name="Freeform 2661"/>
            <p:cNvSpPr>
              <a:spLocks noChangeAspect="1"/>
            </p:cNvSpPr>
            <p:nvPr/>
          </p:nvSpPr>
          <p:spPr bwMode="auto">
            <a:xfrm>
              <a:off x="18430345" y="8771865"/>
              <a:ext cx="41625" cy="31992"/>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2" name="Freeform 2663"/>
            <p:cNvSpPr>
              <a:spLocks noChangeAspect="1"/>
            </p:cNvSpPr>
            <p:nvPr/>
          </p:nvSpPr>
          <p:spPr bwMode="auto">
            <a:xfrm>
              <a:off x="21352214" y="13058831"/>
              <a:ext cx="49946" cy="87981"/>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3" name="Freeform 2664"/>
            <p:cNvSpPr>
              <a:spLocks noChangeAspect="1"/>
            </p:cNvSpPr>
            <p:nvPr/>
          </p:nvSpPr>
          <p:spPr bwMode="auto">
            <a:xfrm>
              <a:off x="18205588" y="12067070"/>
              <a:ext cx="66595" cy="79981"/>
            </a:xfrm>
            <a:custGeom>
              <a:avLst/>
              <a:gdLst>
                <a:gd name="T0" fmla="*/ 10 w 9"/>
                <a:gd name="T1" fmla="*/ 2 h 11"/>
                <a:gd name="T2" fmla="*/ 7 w 9"/>
                <a:gd name="T3" fmla="*/ 12 h 11"/>
                <a:gd name="T4" fmla="*/ 1 w 9"/>
                <a:gd name="T5" fmla="*/ 9 h 11"/>
                <a:gd name="T6" fmla="*/ 6 w 9"/>
                <a:gd name="T7" fmla="*/ 4 h 11"/>
                <a:gd name="T8" fmla="*/ 10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4" name="Freeform 2665"/>
            <p:cNvSpPr>
              <a:spLocks noChangeAspect="1"/>
            </p:cNvSpPr>
            <p:nvPr/>
          </p:nvSpPr>
          <p:spPr bwMode="auto">
            <a:xfrm>
              <a:off x="18039100" y="12410990"/>
              <a:ext cx="33298" cy="39988"/>
            </a:xfrm>
            <a:custGeom>
              <a:avLst/>
              <a:gdLst>
                <a:gd name="T0" fmla="*/ 3 w 4"/>
                <a:gd name="T1" fmla="*/ 0 h 6"/>
                <a:gd name="T2" fmla="*/ 5 w 4"/>
                <a:gd name="T3" fmla="*/ 2 h 6"/>
                <a:gd name="T4" fmla="*/ 3 w 4"/>
                <a:gd name="T5" fmla="*/ 7 h 6"/>
                <a:gd name="T6" fmla="*/ 0 w 4"/>
                <a:gd name="T7" fmla="*/ 6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5" name="Freeform 2675"/>
            <p:cNvSpPr>
              <a:spLocks noChangeAspect="1"/>
            </p:cNvSpPr>
            <p:nvPr/>
          </p:nvSpPr>
          <p:spPr bwMode="auto">
            <a:xfrm>
              <a:off x="15899725" y="9363722"/>
              <a:ext cx="83244" cy="103977"/>
            </a:xfrm>
            <a:custGeom>
              <a:avLst/>
              <a:gdLst>
                <a:gd name="T0" fmla="*/ 13 w 11"/>
                <a:gd name="T1" fmla="*/ 1 h 14"/>
                <a:gd name="T2" fmla="*/ 11 w 11"/>
                <a:gd name="T3" fmla="*/ 11 h 14"/>
                <a:gd name="T4" fmla="*/ 2 w 11"/>
                <a:gd name="T5" fmla="*/ 15 h 14"/>
                <a:gd name="T6" fmla="*/ 8 w 11"/>
                <a:gd name="T7" fmla="*/ 6 h 14"/>
                <a:gd name="T8" fmla="*/ 11 w 11"/>
                <a:gd name="T9" fmla="*/ 0 h 14"/>
                <a:gd name="T10" fmla="*/ 13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6" name="Freeform 2676"/>
            <p:cNvSpPr>
              <a:spLocks noChangeAspect="1"/>
            </p:cNvSpPr>
            <p:nvPr/>
          </p:nvSpPr>
          <p:spPr bwMode="auto">
            <a:xfrm>
              <a:off x="15982969" y="9291742"/>
              <a:ext cx="66595" cy="71980"/>
            </a:xfrm>
            <a:custGeom>
              <a:avLst/>
              <a:gdLst>
                <a:gd name="T0" fmla="*/ 8 w 8"/>
                <a:gd name="T1" fmla="*/ 2 h 9"/>
                <a:gd name="T2" fmla="*/ 6 w 8"/>
                <a:gd name="T3" fmla="*/ 7 h 9"/>
                <a:gd name="T4" fmla="*/ 1 w 8"/>
                <a:gd name="T5" fmla="*/ 10 h 9"/>
                <a:gd name="T6" fmla="*/ 1 w 8"/>
                <a:gd name="T7" fmla="*/ 5 h 9"/>
                <a:gd name="T8" fmla="*/ 8 w 8"/>
                <a:gd name="T9" fmla="*/ 2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7" name="Freeform 2677"/>
            <p:cNvSpPr>
              <a:spLocks noChangeAspect="1"/>
            </p:cNvSpPr>
            <p:nvPr/>
          </p:nvSpPr>
          <p:spPr bwMode="auto">
            <a:xfrm>
              <a:off x="15783184" y="9411710"/>
              <a:ext cx="66595" cy="55989"/>
            </a:xfrm>
            <a:custGeom>
              <a:avLst/>
              <a:gdLst>
                <a:gd name="T0" fmla="*/ 8 w 8"/>
                <a:gd name="T1" fmla="*/ 1 h 8"/>
                <a:gd name="T2" fmla="*/ 8 w 8"/>
                <a:gd name="T3" fmla="*/ 6 h 8"/>
                <a:gd name="T4" fmla="*/ 5 w 8"/>
                <a:gd name="T5" fmla="*/ 10 h 8"/>
                <a:gd name="T6" fmla="*/ 0 w 8"/>
                <a:gd name="T7" fmla="*/ 7 h 8"/>
                <a:gd name="T8" fmla="*/ 2 w 8"/>
                <a:gd name="T9" fmla="*/ 1 h 8"/>
                <a:gd name="T10" fmla="*/ 8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8" name="Freeform 2678"/>
            <p:cNvSpPr>
              <a:spLocks noChangeAspect="1"/>
            </p:cNvSpPr>
            <p:nvPr/>
          </p:nvSpPr>
          <p:spPr bwMode="auto">
            <a:xfrm>
              <a:off x="15674969" y="9371722"/>
              <a:ext cx="91566" cy="71980"/>
            </a:xfrm>
            <a:custGeom>
              <a:avLst/>
              <a:gdLst>
                <a:gd name="T0" fmla="*/ 13 w 11"/>
                <a:gd name="T1" fmla="*/ 2 h 10"/>
                <a:gd name="T2" fmla="*/ 5 w 11"/>
                <a:gd name="T3" fmla="*/ 12 h 10"/>
                <a:gd name="T4" fmla="*/ 1 w 11"/>
                <a:gd name="T5" fmla="*/ 8 h 10"/>
                <a:gd name="T6" fmla="*/ 1 w 11"/>
                <a:gd name="T7" fmla="*/ 5 h 10"/>
                <a:gd name="T8" fmla="*/ 8 w 11"/>
                <a:gd name="T9" fmla="*/ 1 h 10"/>
                <a:gd name="T10" fmla="*/ 13 w 11"/>
                <a:gd name="T11" fmla="*/ 2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9" name="Freeform 2690"/>
            <p:cNvSpPr>
              <a:spLocks noChangeAspect="1"/>
            </p:cNvSpPr>
            <p:nvPr/>
          </p:nvSpPr>
          <p:spPr bwMode="auto">
            <a:xfrm>
              <a:off x="26754750" y="11027321"/>
              <a:ext cx="33298" cy="71985"/>
            </a:xfrm>
            <a:custGeom>
              <a:avLst/>
              <a:gdLst>
                <a:gd name="T0" fmla="*/ 4 w 4"/>
                <a:gd name="T1" fmla="*/ 7 h 10"/>
                <a:gd name="T2" fmla="*/ 1 w 4"/>
                <a:gd name="T3" fmla="*/ 11 h 10"/>
                <a:gd name="T4" fmla="*/ 1 w 4"/>
                <a:gd name="T5" fmla="*/ 6 h 10"/>
                <a:gd name="T6" fmla="*/ 4 w 4"/>
                <a:gd name="T7" fmla="*/ 1 h 10"/>
                <a:gd name="T8" fmla="*/ 4 w 4"/>
                <a:gd name="T9" fmla="*/ 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0" name="Freeform 2691"/>
            <p:cNvSpPr>
              <a:spLocks noChangeAspect="1"/>
            </p:cNvSpPr>
            <p:nvPr/>
          </p:nvSpPr>
          <p:spPr bwMode="auto">
            <a:xfrm>
              <a:off x="26746428" y="11099306"/>
              <a:ext cx="33298" cy="87976"/>
            </a:xfrm>
            <a:custGeom>
              <a:avLst/>
              <a:gdLst>
                <a:gd name="T0" fmla="*/ 4 w 4"/>
                <a:gd name="T1" fmla="*/ 9 h 11"/>
                <a:gd name="T2" fmla="*/ 1 w 4"/>
                <a:gd name="T3" fmla="*/ 13 h 11"/>
                <a:gd name="T4" fmla="*/ 1 w 4"/>
                <a:gd name="T5" fmla="*/ 8 h 11"/>
                <a:gd name="T6" fmla="*/ 4 w 4"/>
                <a:gd name="T7" fmla="*/ 1 h 11"/>
                <a:gd name="T8" fmla="*/ 4 w 4"/>
                <a:gd name="T9" fmla="*/ 9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1" name="Freeform 2692"/>
            <p:cNvSpPr>
              <a:spLocks noChangeAspect="1"/>
            </p:cNvSpPr>
            <p:nvPr/>
          </p:nvSpPr>
          <p:spPr bwMode="auto">
            <a:xfrm>
              <a:off x="26746428" y="11203278"/>
              <a:ext cx="8322" cy="71985"/>
            </a:xfrm>
            <a:custGeom>
              <a:avLst/>
              <a:gdLst>
                <a:gd name="T0" fmla="*/ 2 w 2"/>
                <a:gd name="T1" fmla="*/ 8 h 10"/>
                <a:gd name="T2" fmla="*/ 1 w 2"/>
                <a:gd name="T3" fmla="*/ 12 h 10"/>
                <a:gd name="T4" fmla="*/ 0 w 2"/>
                <a:gd name="T5" fmla="*/ 6 h 10"/>
                <a:gd name="T6" fmla="*/ 1 w 2"/>
                <a:gd name="T7" fmla="*/ 1 h 10"/>
                <a:gd name="T8" fmla="*/ 2 w 2"/>
                <a:gd name="T9" fmla="*/ 8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2" name="Freeform 2694"/>
            <p:cNvSpPr>
              <a:spLocks noChangeAspect="1"/>
            </p:cNvSpPr>
            <p:nvPr/>
          </p:nvSpPr>
          <p:spPr bwMode="auto">
            <a:xfrm>
              <a:off x="26579940" y="10067552"/>
              <a:ext cx="8322" cy="2399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3" name="Freeform 2695"/>
            <p:cNvSpPr>
              <a:spLocks noChangeAspect="1"/>
            </p:cNvSpPr>
            <p:nvPr/>
          </p:nvSpPr>
          <p:spPr bwMode="auto">
            <a:xfrm>
              <a:off x="26529994" y="10035560"/>
              <a:ext cx="16649" cy="31992"/>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4" name="Freeform 2696"/>
            <p:cNvSpPr>
              <a:spLocks noChangeAspect="1"/>
            </p:cNvSpPr>
            <p:nvPr/>
          </p:nvSpPr>
          <p:spPr bwMode="auto">
            <a:xfrm>
              <a:off x="26538316" y="10075553"/>
              <a:ext cx="16649" cy="23992"/>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5" name="Freeform 2697"/>
            <p:cNvSpPr>
              <a:spLocks noChangeAspect="1"/>
            </p:cNvSpPr>
            <p:nvPr/>
          </p:nvSpPr>
          <p:spPr bwMode="auto">
            <a:xfrm>
              <a:off x="26488369" y="10035560"/>
              <a:ext cx="24976" cy="63985"/>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6" name="Freeform 2713"/>
            <p:cNvSpPr>
              <a:spLocks noChangeAspect="1"/>
            </p:cNvSpPr>
            <p:nvPr/>
          </p:nvSpPr>
          <p:spPr bwMode="auto">
            <a:xfrm>
              <a:off x="21726809" y="13746665"/>
              <a:ext cx="765845" cy="1487641"/>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7" name="Freeform 2718"/>
            <p:cNvSpPr>
              <a:spLocks noChangeAspect="1"/>
            </p:cNvSpPr>
            <p:nvPr/>
          </p:nvSpPr>
          <p:spPr bwMode="auto">
            <a:xfrm>
              <a:off x="23158607" y="14602461"/>
              <a:ext cx="41625" cy="87976"/>
            </a:xfrm>
            <a:custGeom>
              <a:avLst/>
              <a:gdLst>
                <a:gd name="T0" fmla="*/ 4 w 6"/>
                <a:gd name="T1" fmla="*/ 1 h 12"/>
                <a:gd name="T2" fmla="*/ 7 w 6"/>
                <a:gd name="T3" fmla="*/ 8 h 12"/>
                <a:gd name="T4" fmla="*/ 4 w 6"/>
                <a:gd name="T5" fmla="*/ 13 h 12"/>
                <a:gd name="T6" fmla="*/ 0 w 6"/>
                <a:gd name="T7" fmla="*/ 7 h 12"/>
                <a:gd name="T8" fmla="*/ 4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FFFF00"/>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8" name="Freeform 2719"/>
            <p:cNvSpPr>
              <a:spLocks noChangeAspect="1"/>
            </p:cNvSpPr>
            <p:nvPr/>
          </p:nvSpPr>
          <p:spPr bwMode="auto">
            <a:xfrm>
              <a:off x="22942172" y="14714434"/>
              <a:ext cx="58273" cy="55984"/>
            </a:xfrm>
            <a:custGeom>
              <a:avLst/>
              <a:gdLst>
                <a:gd name="T0" fmla="*/ 3 w 7"/>
                <a:gd name="T1" fmla="*/ 0 h 8"/>
                <a:gd name="T2" fmla="*/ 9 w 7"/>
                <a:gd name="T3" fmla="*/ 6 h 8"/>
                <a:gd name="T4" fmla="*/ 8 w 7"/>
                <a:gd name="T5" fmla="*/ 10 h 8"/>
                <a:gd name="T6" fmla="*/ 1 w 7"/>
                <a:gd name="T7" fmla="*/ 7 h 8"/>
                <a:gd name="T8" fmla="*/ 3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9" name="Freeform 2728"/>
            <p:cNvSpPr>
              <a:spLocks noChangeAspect="1"/>
            </p:cNvSpPr>
            <p:nvPr/>
          </p:nvSpPr>
          <p:spPr bwMode="auto">
            <a:xfrm>
              <a:off x="19387654" y="8299981"/>
              <a:ext cx="24971" cy="31992"/>
            </a:xfrm>
            <a:custGeom>
              <a:avLst/>
              <a:gdLst>
                <a:gd name="T0" fmla="*/ 2 w 4"/>
                <a:gd name="T1" fmla="*/ 0 h 4"/>
                <a:gd name="T2" fmla="*/ 4 w 4"/>
                <a:gd name="T3" fmla="*/ 4 h 4"/>
                <a:gd name="T4" fmla="*/ 0 w 4"/>
                <a:gd name="T5" fmla="*/ 4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0" name="Freeform 2729"/>
            <p:cNvSpPr>
              <a:spLocks noChangeAspect="1"/>
            </p:cNvSpPr>
            <p:nvPr/>
          </p:nvSpPr>
          <p:spPr bwMode="auto">
            <a:xfrm>
              <a:off x="19753928" y="7956061"/>
              <a:ext cx="41619" cy="31992"/>
            </a:xfrm>
            <a:custGeom>
              <a:avLst/>
              <a:gdLst>
                <a:gd name="T0" fmla="*/ 2 w 5"/>
                <a:gd name="T1" fmla="*/ 0 h 4"/>
                <a:gd name="T2" fmla="*/ 5 w 5"/>
                <a:gd name="T3" fmla="*/ 4 h 4"/>
                <a:gd name="T4" fmla="*/ 1 w 5"/>
                <a:gd name="T5" fmla="*/ 4 h 4"/>
                <a:gd name="T6" fmla="*/ 2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1" name="Freeform 2730"/>
            <p:cNvSpPr>
              <a:spLocks noChangeAspect="1"/>
            </p:cNvSpPr>
            <p:nvPr/>
          </p:nvSpPr>
          <p:spPr bwMode="auto">
            <a:xfrm>
              <a:off x="19845494" y="7980058"/>
              <a:ext cx="41625" cy="23992"/>
            </a:xfrm>
            <a:custGeom>
              <a:avLst/>
              <a:gdLst>
                <a:gd name="T0" fmla="*/ 3 w 4"/>
                <a:gd name="T1" fmla="*/ 0 h 3"/>
                <a:gd name="T2" fmla="*/ 5 w 4"/>
                <a:gd name="T3" fmla="*/ 3 h 3"/>
                <a:gd name="T4" fmla="*/ 1 w 4"/>
                <a:gd name="T5" fmla="*/ 3 h 3"/>
                <a:gd name="T6" fmla="*/ 3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2" name="Freeform 2732"/>
            <p:cNvSpPr>
              <a:spLocks noChangeAspect="1"/>
            </p:cNvSpPr>
            <p:nvPr/>
          </p:nvSpPr>
          <p:spPr bwMode="auto">
            <a:xfrm>
              <a:off x="19762249" y="8172012"/>
              <a:ext cx="33298" cy="23992"/>
            </a:xfrm>
            <a:custGeom>
              <a:avLst/>
              <a:gdLst>
                <a:gd name="T0" fmla="*/ 1 w 4"/>
                <a:gd name="T1" fmla="*/ 0 h 3"/>
                <a:gd name="T2" fmla="*/ 4 w 4"/>
                <a:gd name="T3" fmla="*/ 4 h 3"/>
                <a:gd name="T4" fmla="*/ 0 w 4"/>
                <a:gd name="T5" fmla="*/ 4 h 3"/>
                <a:gd name="T6" fmla="*/ 1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3" name="Freeform 2733"/>
            <p:cNvSpPr>
              <a:spLocks noChangeAspect="1"/>
            </p:cNvSpPr>
            <p:nvPr/>
          </p:nvSpPr>
          <p:spPr bwMode="auto">
            <a:xfrm>
              <a:off x="19787225" y="8291980"/>
              <a:ext cx="41619" cy="23997"/>
            </a:xfrm>
            <a:custGeom>
              <a:avLst/>
              <a:gdLst>
                <a:gd name="T0" fmla="*/ 4 w 5"/>
                <a:gd name="T1" fmla="*/ 1 h 4"/>
                <a:gd name="T2" fmla="*/ 5 w 5"/>
                <a:gd name="T3" fmla="*/ 4 h 4"/>
                <a:gd name="T4" fmla="*/ 0 w 5"/>
                <a:gd name="T5" fmla="*/ 1 h 4"/>
                <a:gd name="T6" fmla="*/ 4 w 5"/>
                <a:gd name="T7" fmla="*/ 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4" name="Freeform 2745"/>
            <p:cNvSpPr>
              <a:spLocks noChangeAspect="1"/>
            </p:cNvSpPr>
            <p:nvPr/>
          </p:nvSpPr>
          <p:spPr bwMode="auto">
            <a:xfrm>
              <a:off x="17797690" y="6372443"/>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5" name="Freeform 2746"/>
            <p:cNvSpPr>
              <a:spLocks noChangeAspect="1"/>
            </p:cNvSpPr>
            <p:nvPr/>
          </p:nvSpPr>
          <p:spPr bwMode="auto">
            <a:xfrm>
              <a:off x="17830987" y="6348451"/>
              <a:ext cx="33298" cy="23992"/>
            </a:xfrm>
            <a:custGeom>
              <a:avLst/>
              <a:gdLst>
                <a:gd name="T0" fmla="*/ 0 w 3"/>
                <a:gd name="T1" fmla="*/ 5 h 4"/>
                <a:gd name="T2" fmla="*/ 3 w 3"/>
                <a:gd name="T3" fmla="*/ 3 h 4"/>
                <a:gd name="T4" fmla="*/ 4 w 3"/>
                <a:gd name="T5" fmla="*/ 1 h 4"/>
                <a:gd name="T6" fmla="*/ 3 w 3"/>
                <a:gd name="T7" fmla="*/ 4 h 4"/>
                <a:gd name="T8" fmla="*/ 0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6" name="Freeform 2750"/>
            <p:cNvSpPr>
              <a:spLocks noChangeAspect="1"/>
            </p:cNvSpPr>
            <p:nvPr/>
          </p:nvSpPr>
          <p:spPr bwMode="auto">
            <a:xfrm>
              <a:off x="18188939" y="7676131"/>
              <a:ext cx="99893" cy="207950"/>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7" name="Freeform 2753"/>
            <p:cNvSpPr>
              <a:spLocks noChangeAspect="1"/>
            </p:cNvSpPr>
            <p:nvPr/>
          </p:nvSpPr>
          <p:spPr bwMode="auto">
            <a:xfrm>
              <a:off x="18130666" y="5780586"/>
              <a:ext cx="216435" cy="143965"/>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8" name="Freeform 2754"/>
            <p:cNvSpPr>
              <a:spLocks noChangeAspect="1"/>
            </p:cNvSpPr>
            <p:nvPr/>
          </p:nvSpPr>
          <p:spPr bwMode="auto">
            <a:xfrm>
              <a:off x="18114017" y="5884563"/>
              <a:ext cx="274708" cy="295926"/>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9" name="Freeform 2755"/>
            <p:cNvSpPr>
              <a:spLocks noChangeAspect="1"/>
            </p:cNvSpPr>
            <p:nvPr/>
          </p:nvSpPr>
          <p:spPr bwMode="auto">
            <a:xfrm>
              <a:off x="17214981" y="6692366"/>
              <a:ext cx="33298" cy="15996"/>
            </a:xfrm>
            <a:custGeom>
              <a:avLst/>
              <a:gdLst>
                <a:gd name="T0" fmla="*/ 5 w 5"/>
                <a:gd name="T1" fmla="*/ 2 h 3"/>
                <a:gd name="T2" fmla="*/ 2 w 5"/>
                <a:gd name="T3" fmla="*/ 0 h 3"/>
                <a:gd name="T4" fmla="*/ 0 w 5"/>
                <a:gd name="T5" fmla="*/ 2 h 3"/>
                <a:gd name="T6" fmla="*/ 2 w 5"/>
                <a:gd name="T7" fmla="*/ 3 h 3"/>
                <a:gd name="T8" fmla="*/ 5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0" name="Freeform 2758"/>
            <p:cNvSpPr>
              <a:spLocks noChangeAspect="1"/>
            </p:cNvSpPr>
            <p:nvPr/>
          </p:nvSpPr>
          <p:spPr bwMode="auto">
            <a:xfrm>
              <a:off x="16823737" y="6188490"/>
              <a:ext cx="16649" cy="31992"/>
            </a:xfrm>
            <a:custGeom>
              <a:avLst/>
              <a:gdLst>
                <a:gd name="T0" fmla="*/ 2 w 3"/>
                <a:gd name="T1" fmla="*/ 5 h 4"/>
                <a:gd name="T2" fmla="*/ 3 w 3"/>
                <a:gd name="T3" fmla="*/ 3 h 4"/>
                <a:gd name="T4" fmla="*/ 1 w 3"/>
                <a:gd name="T5" fmla="*/ 0 h 4"/>
                <a:gd name="T6" fmla="*/ 0 w 3"/>
                <a:gd name="T7" fmla="*/ 3 h 4"/>
                <a:gd name="T8" fmla="*/ 2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1" name="Freeform 2769"/>
            <p:cNvSpPr>
              <a:spLocks noChangeAspect="1"/>
            </p:cNvSpPr>
            <p:nvPr/>
          </p:nvSpPr>
          <p:spPr bwMode="auto">
            <a:xfrm>
              <a:off x="18754999" y="6124505"/>
              <a:ext cx="33298" cy="31992"/>
            </a:xfrm>
            <a:custGeom>
              <a:avLst/>
              <a:gdLst>
                <a:gd name="T0" fmla="*/ 0 w 4"/>
                <a:gd name="T1" fmla="*/ 1 h 4"/>
                <a:gd name="T2" fmla="*/ 1 w 4"/>
                <a:gd name="T3" fmla="*/ 4 h 4"/>
                <a:gd name="T4" fmla="*/ 4 w 4"/>
                <a:gd name="T5" fmla="*/ 5 h 4"/>
                <a:gd name="T6" fmla="*/ 4 w 4"/>
                <a:gd name="T7" fmla="*/ 3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2" name="Freeform 2770"/>
            <p:cNvSpPr>
              <a:spLocks noChangeAspect="1"/>
            </p:cNvSpPr>
            <p:nvPr/>
          </p:nvSpPr>
          <p:spPr bwMode="auto">
            <a:xfrm>
              <a:off x="18163964" y="5900560"/>
              <a:ext cx="24976" cy="31992"/>
            </a:xfrm>
            <a:custGeom>
              <a:avLst/>
              <a:gdLst>
                <a:gd name="T0" fmla="*/ 3 w 3"/>
                <a:gd name="T1" fmla="*/ 0 h 4"/>
                <a:gd name="T2" fmla="*/ 1 w 3"/>
                <a:gd name="T3" fmla="*/ 1 h 4"/>
                <a:gd name="T4" fmla="*/ 0 w 3"/>
                <a:gd name="T5" fmla="*/ 4 h 4"/>
                <a:gd name="T6" fmla="*/ 3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3" name="Freeform 2771"/>
            <p:cNvSpPr>
              <a:spLocks noChangeAspect="1"/>
            </p:cNvSpPr>
            <p:nvPr/>
          </p:nvSpPr>
          <p:spPr bwMode="auto">
            <a:xfrm>
              <a:off x="18280505" y="6076517"/>
              <a:ext cx="91571" cy="79981"/>
            </a:xfrm>
            <a:custGeom>
              <a:avLst/>
              <a:gdLst>
                <a:gd name="T0" fmla="*/ 6 w 11"/>
                <a:gd name="T1" fmla="*/ 0 h 11"/>
                <a:gd name="T2" fmla="*/ 11 w 11"/>
                <a:gd name="T3" fmla="*/ 2 h 11"/>
                <a:gd name="T4" fmla="*/ 13 w 11"/>
                <a:gd name="T5" fmla="*/ 8 h 11"/>
                <a:gd name="T6" fmla="*/ 11 w 11"/>
                <a:gd name="T7" fmla="*/ 13 h 11"/>
                <a:gd name="T8" fmla="*/ 4 w 11"/>
                <a:gd name="T9" fmla="*/ 9 h 11"/>
                <a:gd name="T10" fmla="*/ 0 w 11"/>
                <a:gd name="T11" fmla="*/ 6 h 11"/>
                <a:gd name="T12" fmla="*/ 2 w 11"/>
                <a:gd name="T13" fmla="*/ 1 h 11"/>
                <a:gd name="T14" fmla="*/ 6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4" name="Freeform 2772"/>
            <p:cNvSpPr>
              <a:spLocks noChangeAspect="1"/>
            </p:cNvSpPr>
            <p:nvPr/>
          </p:nvSpPr>
          <p:spPr bwMode="auto">
            <a:xfrm>
              <a:off x="18380398" y="6004532"/>
              <a:ext cx="166488" cy="167962"/>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5" name="Freeform 2773"/>
            <p:cNvSpPr>
              <a:spLocks noChangeAspect="1"/>
            </p:cNvSpPr>
            <p:nvPr/>
          </p:nvSpPr>
          <p:spPr bwMode="auto">
            <a:xfrm>
              <a:off x="18463642" y="6172494"/>
              <a:ext cx="41625" cy="47988"/>
            </a:xfrm>
            <a:custGeom>
              <a:avLst/>
              <a:gdLst>
                <a:gd name="T0" fmla="*/ 6 w 5"/>
                <a:gd name="T1" fmla="*/ 1 h 6"/>
                <a:gd name="T2" fmla="*/ 1 w 5"/>
                <a:gd name="T3" fmla="*/ 0 h 6"/>
                <a:gd name="T4" fmla="*/ 2 w 5"/>
                <a:gd name="T5" fmla="*/ 4 h 6"/>
                <a:gd name="T6" fmla="*/ 4 w 5"/>
                <a:gd name="T7" fmla="*/ 7 h 6"/>
                <a:gd name="T8" fmla="*/ 6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6" name="Freeform 2774"/>
            <p:cNvSpPr>
              <a:spLocks noChangeAspect="1"/>
            </p:cNvSpPr>
            <p:nvPr/>
          </p:nvSpPr>
          <p:spPr bwMode="auto">
            <a:xfrm>
              <a:off x="18397047" y="6164493"/>
              <a:ext cx="74922" cy="47988"/>
            </a:xfrm>
            <a:custGeom>
              <a:avLst/>
              <a:gdLst>
                <a:gd name="T0" fmla="*/ 2 w 9"/>
                <a:gd name="T1" fmla="*/ 0 h 6"/>
                <a:gd name="T2" fmla="*/ 9 w 9"/>
                <a:gd name="T3" fmla="*/ 4 h 6"/>
                <a:gd name="T4" fmla="*/ 11 w 9"/>
                <a:gd name="T5" fmla="*/ 8 h 6"/>
                <a:gd name="T6" fmla="*/ 4 w 9"/>
                <a:gd name="T7" fmla="*/ 7 h 6"/>
                <a:gd name="T8" fmla="*/ 0 w 9"/>
                <a:gd name="T9" fmla="*/ 4 h 6"/>
                <a:gd name="T10" fmla="*/ 0 w 9"/>
                <a:gd name="T11" fmla="*/ 1 h 6"/>
                <a:gd name="T12" fmla="*/ 2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7" name="Freeform 2775"/>
            <p:cNvSpPr>
              <a:spLocks noChangeAspect="1"/>
            </p:cNvSpPr>
            <p:nvPr/>
          </p:nvSpPr>
          <p:spPr bwMode="auto">
            <a:xfrm>
              <a:off x="18363749" y="6148497"/>
              <a:ext cx="16649" cy="47988"/>
            </a:xfrm>
            <a:custGeom>
              <a:avLst/>
              <a:gdLst>
                <a:gd name="T0" fmla="*/ 3 w 2"/>
                <a:gd name="T1" fmla="*/ 0 h 7"/>
                <a:gd name="T2" fmla="*/ 0 w 2"/>
                <a:gd name="T3" fmla="*/ 8 h 7"/>
                <a:gd name="T4" fmla="*/ 0 w 2"/>
                <a:gd name="T5" fmla="*/ 3 h 7"/>
                <a:gd name="T6" fmla="*/ 3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8" name="Freeform 2776"/>
            <p:cNvSpPr>
              <a:spLocks noChangeAspect="1"/>
            </p:cNvSpPr>
            <p:nvPr/>
          </p:nvSpPr>
          <p:spPr bwMode="auto">
            <a:xfrm>
              <a:off x="18596833" y="6196486"/>
              <a:ext cx="58273" cy="63985"/>
            </a:xfrm>
            <a:custGeom>
              <a:avLst/>
              <a:gdLst>
                <a:gd name="T0" fmla="*/ 3 w 7"/>
                <a:gd name="T1" fmla="*/ 1 h 8"/>
                <a:gd name="T2" fmla="*/ 7 w 7"/>
                <a:gd name="T3" fmla="*/ 4 h 8"/>
                <a:gd name="T4" fmla="*/ 6 w 7"/>
                <a:gd name="T5" fmla="*/ 9 h 8"/>
                <a:gd name="T6" fmla="*/ 1 w 7"/>
                <a:gd name="T7" fmla="*/ 6 h 8"/>
                <a:gd name="T8" fmla="*/ 1 w 7"/>
                <a:gd name="T9" fmla="*/ 3 h 8"/>
                <a:gd name="T10" fmla="*/ 3 w 7"/>
                <a:gd name="T11" fmla="*/ 1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9" name="Freeform 2777"/>
            <p:cNvSpPr>
              <a:spLocks noChangeAspect="1"/>
            </p:cNvSpPr>
            <p:nvPr/>
          </p:nvSpPr>
          <p:spPr bwMode="auto">
            <a:xfrm>
              <a:off x="16798761" y="5652617"/>
              <a:ext cx="724226" cy="1159723"/>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0" name="Freeform 2778"/>
            <p:cNvSpPr>
              <a:spLocks noChangeAspect="1"/>
            </p:cNvSpPr>
            <p:nvPr/>
          </p:nvSpPr>
          <p:spPr bwMode="auto">
            <a:xfrm>
              <a:off x="16807088" y="6052520"/>
              <a:ext cx="33298" cy="47988"/>
            </a:xfrm>
            <a:custGeom>
              <a:avLst/>
              <a:gdLst>
                <a:gd name="T0" fmla="*/ 1 w 4"/>
                <a:gd name="T1" fmla="*/ 7 h 6"/>
                <a:gd name="T2" fmla="*/ 3 w 4"/>
                <a:gd name="T3" fmla="*/ 0 h 6"/>
                <a:gd name="T4" fmla="*/ 4 w 4"/>
                <a:gd name="T5" fmla="*/ 0 h 6"/>
                <a:gd name="T6" fmla="*/ 4 w 4"/>
                <a:gd name="T7" fmla="*/ 7 h 6"/>
                <a:gd name="T8" fmla="*/ 1 w 4"/>
                <a:gd name="T9" fmla="*/ 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1" name="Freeform 2779"/>
            <p:cNvSpPr>
              <a:spLocks noChangeAspect="1"/>
            </p:cNvSpPr>
            <p:nvPr/>
          </p:nvSpPr>
          <p:spPr bwMode="auto">
            <a:xfrm>
              <a:off x="16690547" y="5668613"/>
              <a:ext cx="91566" cy="111973"/>
            </a:xfrm>
            <a:custGeom>
              <a:avLst/>
              <a:gdLst>
                <a:gd name="T0" fmla="*/ 14 w 11"/>
                <a:gd name="T1" fmla="*/ 1 h 16"/>
                <a:gd name="T2" fmla="*/ 10 w 11"/>
                <a:gd name="T3" fmla="*/ 13 h 16"/>
                <a:gd name="T4" fmla="*/ 1 w 11"/>
                <a:gd name="T5" fmla="*/ 18 h 16"/>
                <a:gd name="T6" fmla="*/ 3 w 11"/>
                <a:gd name="T7" fmla="*/ 13 h 16"/>
                <a:gd name="T8" fmla="*/ 1 w 11"/>
                <a:gd name="T9" fmla="*/ 7 h 16"/>
                <a:gd name="T10" fmla="*/ 5 w 11"/>
                <a:gd name="T11" fmla="*/ 7 h 16"/>
                <a:gd name="T12" fmla="*/ 9 w 11"/>
                <a:gd name="T13" fmla="*/ 2 h 16"/>
                <a:gd name="T14" fmla="*/ 14 w 11"/>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2" name="Freeform 2780"/>
            <p:cNvSpPr>
              <a:spLocks noChangeAspect="1"/>
            </p:cNvSpPr>
            <p:nvPr/>
          </p:nvSpPr>
          <p:spPr bwMode="auto">
            <a:xfrm>
              <a:off x="16715517" y="5780586"/>
              <a:ext cx="108220" cy="71985"/>
            </a:xfrm>
            <a:custGeom>
              <a:avLst/>
              <a:gdLst>
                <a:gd name="T0" fmla="*/ 10 w 13"/>
                <a:gd name="T1" fmla="*/ 0 h 10"/>
                <a:gd name="T2" fmla="*/ 11 w 13"/>
                <a:gd name="T3" fmla="*/ 7 h 10"/>
                <a:gd name="T4" fmla="*/ 15 w 13"/>
                <a:gd name="T5" fmla="*/ 10 h 10"/>
                <a:gd name="T6" fmla="*/ 10 w 13"/>
                <a:gd name="T7" fmla="*/ 11 h 10"/>
                <a:gd name="T8" fmla="*/ 5 w 13"/>
                <a:gd name="T9" fmla="*/ 7 h 10"/>
                <a:gd name="T10" fmla="*/ 1 w 13"/>
                <a:gd name="T11" fmla="*/ 4 h 10"/>
                <a:gd name="T12" fmla="*/ 7 w 13"/>
                <a:gd name="T13" fmla="*/ 4 h 10"/>
                <a:gd name="T14" fmla="*/ 1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3" name="Freeform 2781"/>
            <p:cNvSpPr>
              <a:spLocks noChangeAspect="1"/>
            </p:cNvSpPr>
            <p:nvPr/>
          </p:nvSpPr>
          <p:spPr bwMode="auto">
            <a:xfrm>
              <a:off x="16740493" y="6012532"/>
              <a:ext cx="58268" cy="47988"/>
            </a:xfrm>
            <a:custGeom>
              <a:avLst/>
              <a:gdLst>
                <a:gd name="T0" fmla="*/ 0 w 7"/>
                <a:gd name="T1" fmla="*/ 5 h 6"/>
                <a:gd name="T2" fmla="*/ 5 w 7"/>
                <a:gd name="T3" fmla="*/ 0 h 6"/>
                <a:gd name="T4" fmla="*/ 8 w 7"/>
                <a:gd name="T5" fmla="*/ 7 h 6"/>
                <a:gd name="T6" fmla="*/ 6 w 7"/>
                <a:gd name="T7" fmla="*/ 8 h 6"/>
                <a:gd name="T8" fmla="*/ 3 w 7"/>
                <a:gd name="T9" fmla="*/ 7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4" name="Freeform 2782"/>
            <p:cNvSpPr>
              <a:spLocks noChangeAspect="1"/>
            </p:cNvSpPr>
            <p:nvPr/>
          </p:nvSpPr>
          <p:spPr bwMode="auto">
            <a:xfrm>
              <a:off x="17048493" y="5564641"/>
              <a:ext cx="83244" cy="63985"/>
            </a:xfrm>
            <a:custGeom>
              <a:avLst/>
              <a:gdLst>
                <a:gd name="T0" fmla="*/ 1 w 11"/>
                <a:gd name="T1" fmla="*/ 2 h 9"/>
                <a:gd name="T2" fmla="*/ 2 w 11"/>
                <a:gd name="T3" fmla="*/ 9 h 9"/>
                <a:gd name="T4" fmla="*/ 9 w 11"/>
                <a:gd name="T5" fmla="*/ 10 h 9"/>
                <a:gd name="T6" fmla="*/ 6 w 11"/>
                <a:gd name="T7" fmla="*/ 4 h 9"/>
                <a:gd name="T8" fmla="*/ 12 w 11"/>
                <a:gd name="T9" fmla="*/ 4 h 9"/>
                <a:gd name="T10" fmla="*/ 9 w 11"/>
                <a:gd name="T11" fmla="*/ 1 h 9"/>
                <a:gd name="T12" fmla="*/ 5 w 11"/>
                <a:gd name="T13" fmla="*/ 1 h 9"/>
                <a:gd name="T14" fmla="*/ 6 w 11"/>
                <a:gd name="T15" fmla="*/ 4 h 9"/>
                <a:gd name="T16" fmla="*/ 1 w 11"/>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5" name="Freeform 2789"/>
            <p:cNvSpPr>
              <a:spLocks noChangeAspect="1"/>
            </p:cNvSpPr>
            <p:nvPr/>
          </p:nvSpPr>
          <p:spPr bwMode="auto">
            <a:xfrm>
              <a:off x="16748815" y="5932552"/>
              <a:ext cx="74922" cy="47988"/>
            </a:xfrm>
            <a:custGeom>
              <a:avLst/>
              <a:gdLst>
                <a:gd name="T0" fmla="*/ 5 w 9"/>
                <a:gd name="T1" fmla="*/ 0 h 7"/>
                <a:gd name="T2" fmla="*/ 11 w 9"/>
                <a:gd name="T3" fmla="*/ 3 h 7"/>
                <a:gd name="T4" fmla="*/ 9 w 9"/>
                <a:gd name="T5" fmla="*/ 7 h 7"/>
                <a:gd name="T6" fmla="*/ 1 w 9"/>
                <a:gd name="T7" fmla="*/ 7 h 7"/>
                <a:gd name="T8" fmla="*/ 5 w 9"/>
                <a:gd name="T9" fmla="*/ 3 h 7"/>
                <a:gd name="T10" fmla="*/ 4 w 9"/>
                <a:gd name="T11" fmla="*/ 0 h 7"/>
                <a:gd name="T12" fmla="*/ 5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6" name="Freeform 2790"/>
            <p:cNvSpPr>
              <a:spLocks noChangeAspect="1"/>
            </p:cNvSpPr>
            <p:nvPr/>
          </p:nvSpPr>
          <p:spPr bwMode="auto">
            <a:xfrm>
              <a:off x="16707195" y="5916556"/>
              <a:ext cx="41619" cy="47988"/>
            </a:xfrm>
            <a:custGeom>
              <a:avLst/>
              <a:gdLst>
                <a:gd name="T0" fmla="*/ 7 w 6"/>
                <a:gd name="T1" fmla="*/ 1 h 7"/>
                <a:gd name="T2" fmla="*/ 1 w 6"/>
                <a:gd name="T3" fmla="*/ 8 h 7"/>
                <a:gd name="T4" fmla="*/ 1 w 6"/>
                <a:gd name="T5" fmla="*/ 3 h 7"/>
                <a:gd name="T6" fmla="*/ 7 w 6"/>
                <a:gd name="T7" fmla="*/ 1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7" name="Freeform 2791"/>
            <p:cNvSpPr>
              <a:spLocks noChangeAspect="1"/>
            </p:cNvSpPr>
            <p:nvPr/>
          </p:nvSpPr>
          <p:spPr bwMode="auto">
            <a:xfrm>
              <a:off x="17190011" y="5412675"/>
              <a:ext cx="74917" cy="79981"/>
            </a:xfrm>
            <a:custGeom>
              <a:avLst/>
              <a:gdLst>
                <a:gd name="T0" fmla="*/ 1 w 9"/>
                <a:gd name="T1" fmla="*/ 1 h 11"/>
                <a:gd name="T2" fmla="*/ 7 w 9"/>
                <a:gd name="T3" fmla="*/ 0 h 11"/>
                <a:gd name="T4" fmla="*/ 11 w 9"/>
                <a:gd name="T5" fmla="*/ 2 h 11"/>
                <a:gd name="T6" fmla="*/ 7 w 9"/>
                <a:gd name="T7" fmla="*/ 13 h 11"/>
                <a:gd name="T8" fmla="*/ 7 w 9"/>
                <a:gd name="T9" fmla="*/ 7 h 11"/>
                <a:gd name="T10" fmla="*/ 2 w 9"/>
                <a:gd name="T11" fmla="*/ 5 h 11"/>
                <a:gd name="T12" fmla="*/ 1 w 9"/>
                <a:gd name="T13" fmla="*/ 1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8" name="Freeform 2794"/>
            <p:cNvSpPr>
              <a:spLocks noChangeAspect="1"/>
            </p:cNvSpPr>
            <p:nvPr/>
          </p:nvSpPr>
          <p:spPr bwMode="auto">
            <a:xfrm>
              <a:off x="17839314" y="5460663"/>
              <a:ext cx="24971" cy="31992"/>
            </a:xfrm>
            <a:custGeom>
              <a:avLst/>
              <a:gdLst>
                <a:gd name="T0" fmla="*/ 3 w 3"/>
                <a:gd name="T1" fmla="*/ 1 h 5"/>
                <a:gd name="T2" fmla="*/ 4 w 3"/>
                <a:gd name="T3" fmla="*/ 4 h 5"/>
                <a:gd name="T4" fmla="*/ 3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9" name="Freeform 2795"/>
            <p:cNvSpPr>
              <a:spLocks noChangeAspect="1"/>
            </p:cNvSpPr>
            <p:nvPr/>
          </p:nvSpPr>
          <p:spPr bwMode="auto">
            <a:xfrm>
              <a:off x="17889261" y="5572636"/>
              <a:ext cx="41619" cy="23997"/>
            </a:xfrm>
            <a:custGeom>
              <a:avLst/>
              <a:gdLst>
                <a:gd name="T0" fmla="*/ 5 w 5"/>
                <a:gd name="T1" fmla="*/ 3 h 3"/>
                <a:gd name="T2" fmla="*/ 2 w 5"/>
                <a:gd name="T3" fmla="*/ 4 h 3"/>
                <a:gd name="T4" fmla="*/ 0 w 5"/>
                <a:gd name="T5" fmla="*/ 3 h 3"/>
                <a:gd name="T6" fmla="*/ 4 w 5"/>
                <a:gd name="T7" fmla="*/ 0 h 3"/>
                <a:gd name="T8" fmla="*/ 5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0" name="Freeform 2796"/>
            <p:cNvSpPr>
              <a:spLocks noChangeAspect="1"/>
            </p:cNvSpPr>
            <p:nvPr/>
          </p:nvSpPr>
          <p:spPr bwMode="auto">
            <a:xfrm>
              <a:off x="17864285" y="5132745"/>
              <a:ext cx="33298" cy="23992"/>
            </a:xfrm>
            <a:custGeom>
              <a:avLst/>
              <a:gdLst>
                <a:gd name="T0" fmla="*/ 6 w 5"/>
                <a:gd name="T1" fmla="*/ 3 h 3"/>
                <a:gd name="T2" fmla="*/ 4 w 5"/>
                <a:gd name="T3" fmla="*/ 4 h 3"/>
                <a:gd name="T4" fmla="*/ 1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1" name="Freeform 2797"/>
            <p:cNvSpPr>
              <a:spLocks noChangeAspect="1"/>
            </p:cNvSpPr>
            <p:nvPr/>
          </p:nvSpPr>
          <p:spPr bwMode="auto">
            <a:xfrm>
              <a:off x="18039100" y="5020772"/>
              <a:ext cx="33298" cy="15996"/>
            </a:xfrm>
            <a:custGeom>
              <a:avLst/>
              <a:gdLst>
                <a:gd name="T0" fmla="*/ 5 w 4"/>
                <a:gd name="T1" fmla="*/ 2 h 2"/>
                <a:gd name="T2" fmla="*/ 3 w 4"/>
                <a:gd name="T3" fmla="*/ 3 h 2"/>
                <a:gd name="T4" fmla="*/ 0 w 4"/>
                <a:gd name="T5" fmla="*/ 2 h 2"/>
                <a:gd name="T6" fmla="*/ 3 w 4"/>
                <a:gd name="T7" fmla="*/ 0 h 2"/>
                <a:gd name="T8" fmla="*/ 5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2" name="Freeform 2798"/>
            <p:cNvSpPr>
              <a:spLocks noChangeAspect="1"/>
            </p:cNvSpPr>
            <p:nvPr/>
          </p:nvSpPr>
          <p:spPr bwMode="auto">
            <a:xfrm>
              <a:off x="18072398" y="4980779"/>
              <a:ext cx="33298" cy="23997"/>
            </a:xfrm>
            <a:custGeom>
              <a:avLst/>
              <a:gdLst>
                <a:gd name="T0" fmla="*/ 6 w 5"/>
                <a:gd name="T1" fmla="*/ 3 h 3"/>
                <a:gd name="T2" fmla="*/ 2 w 5"/>
                <a:gd name="T3" fmla="*/ 4 h 3"/>
                <a:gd name="T4" fmla="*/ 0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3" name="Freeform 2799"/>
            <p:cNvSpPr>
              <a:spLocks noChangeAspect="1"/>
            </p:cNvSpPr>
            <p:nvPr/>
          </p:nvSpPr>
          <p:spPr bwMode="auto">
            <a:xfrm>
              <a:off x="18405374" y="4644860"/>
              <a:ext cx="41619" cy="15996"/>
            </a:xfrm>
            <a:custGeom>
              <a:avLst/>
              <a:gdLst>
                <a:gd name="T0" fmla="*/ 6 w 5"/>
                <a:gd name="T1" fmla="*/ 2 h 3"/>
                <a:gd name="T2" fmla="*/ 4 w 5"/>
                <a:gd name="T3" fmla="*/ 3 h 3"/>
                <a:gd name="T4" fmla="*/ 1 w 5"/>
                <a:gd name="T5" fmla="*/ 2 h 3"/>
                <a:gd name="T6" fmla="*/ 4 w 5"/>
                <a:gd name="T7" fmla="*/ 0 h 3"/>
                <a:gd name="T8" fmla="*/ 6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4" name="Freeform 2800"/>
            <p:cNvSpPr>
              <a:spLocks noChangeAspect="1"/>
            </p:cNvSpPr>
            <p:nvPr/>
          </p:nvSpPr>
          <p:spPr bwMode="auto">
            <a:xfrm>
              <a:off x="18721701" y="4252957"/>
              <a:ext cx="41619" cy="23992"/>
            </a:xfrm>
            <a:custGeom>
              <a:avLst/>
              <a:gdLst>
                <a:gd name="T0" fmla="*/ 6 w 5"/>
                <a:gd name="T1" fmla="*/ 3 h 3"/>
                <a:gd name="T2" fmla="*/ 2 w 5"/>
                <a:gd name="T3" fmla="*/ 4 h 3"/>
                <a:gd name="T4" fmla="*/ 0 w 5"/>
                <a:gd name="T5" fmla="*/ 3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5" name="Freeform 2805"/>
            <p:cNvSpPr>
              <a:spLocks noChangeAspect="1"/>
            </p:cNvSpPr>
            <p:nvPr/>
          </p:nvSpPr>
          <p:spPr bwMode="auto">
            <a:xfrm>
              <a:off x="19346029" y="3917038"/>
              <a:ext cx="24976" cy="7996"/>
            </a:xfrm>
            <a:custGeom>
              <a:avLst/>
              <a:gdLst>
                <a:gd name="T0" fmla="*/ 4 w 4"/>
                <a:gd name="T1" fmla="*/ 2 h 2"/>
                <a:gd name="T2" fmla="*/ 2 w 4"/>
                <a:gd name="T3" fmla="*/ 2 h 2"/>
                <a:gd name="T4" fmla="*/ 0 w 4"/>
                <a:gd name="T5" fmla="*/ 1 h 2"/>
                <a:gd name="T6" fmla="*/ 3 w 4"/>
                <a:gd name="T7" fmla="*/ 0 h 2"/>
                <a:gd name="T8" fmla="*/ 4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6" name="Freeform 2809"/>
            <p:cNvSpPr>
              <a:spLocks noChangeAspect="1"/>
            </p:cNvSpPr>
            <p:nvPr/>
          </p:nvSpPr>
          <p:spPr bwMode="auto">
            <a:xfrm>
              <a:off x="18446993" y="4660856"/>
              <a:ext cx="41625" cy="55989"/>
            </a:xfrm>
            <a:custGeom>
              <a:avLst/>
              <a:gdLst>
                <a:gd name="T0" fmla="*/ 6 w 5"/>
                <a:gd name="T1" fmla="*/ 1 h 8"/>
                <a:gd name="T2" fmla="*/ 5 w 5"/>
                <a:gd name="T3" fmla="*/ 7 h 8"/>
                <a:gd name="T4" fmla="*/ 1 w 5"/>
                <a:gd name="T5" fmla="*/ 9 h 8"/>
                <a:gd name="T6" fmla="*/ 1 w 5"/>
                <a:gd name="T7" fmla="*/ 3 h 8"/>
                <a:gd name="T8" fmla="*/ 6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7" name="Freeform 2814"/>
            <p:cNvSpPr>
              <a:spLocks noChangeAspect="1"/>
            </p:cNvSpPr>
            <p:nvPr/>
          </p:nvSpPr>
          <p:spPr bwMode="auto">
            <a:xfrm>
              <a:off x="17223308" y="5356691"/>
              <a:ext cx="24971" cy="39988"/>
            </a:xfrm>
            <a:custGeom>
              <a:avLst/>
              <a:gdLst>
                <a:gd name="T0" fmla="*/ 3 w 3"/>
                <a:gd name="T1" fmla="*/ 1 h 5"/>
                <a:gd name="T2" fmla="*/ 4 w 3"/>
                <a:gd name="T3" fmla="*/ 4 h 5"/>
                <a:gd name="T4" fmla="*/ 1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8" name="Freeform 2815"/>
            <p:cNvSpPr>
              <a:spLocks noChangeAspect="1"/>
            </p:cNvSpPr>
            <p:nvPr/>
          </p:nvSpPr>
          <p:spPr bwMode="auto">
            <a:xfrm>
              <a:off x="16690547" y="5132745"/>
              <a:ext cx="58268" cy="55984"/>
            </a:xfrm>
            <a:custGeom>
              <a:avLst/>
              <a:gdLst>
                <a:gd name="T0" fmla="*/ 0 w 7"/>
                <a:gd name="T1" fmla="*/ 1 h 7"/>
                <a:gd name="T2" fmla="*/ 6 w 7"/>
                <a:gd name="T3" fmla="*/ 5 h 7"/>
                <a:gd name="T4" fmla="*/ 8 w 7"/>
                <a:gd name="T5" fmla="*/ 9 h 7"/>
                <a:gd name="T6" fmla="*/ 4 w 7"/>
                <a:gd name="T7" fmla="*/ 6 h 7"/>
                <a:gd name="T8" fmla="*/ 0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9" name="Freeform 2816"/>
            <p:cNvSpPr>
              <a:spLocks noChangeAspect="1"/>
            </p:cNvSpPr>
            <p:nvPr/>
          </p:nvSpPr>
          <p:spPr bwMode="auto">
            <a:xfrm>
              <a:off x="18072398" y="5012771"/>
              <a:ext cx="49946" cy="47988"/>
            </a:xfrm>
            <a:custGeom>
              <a:avLst/>
              <a:gdLst>
                <a:gd name="T0" fmla="*/ 1 w 7"/>
                <a:gd name="T1" fmla="*/ 1 h 7"/>
                <a:gd name="T2" fmla="*/ 6 w 7"/>
                <a:gd name="T3" fmla="*/ 5 h 7"/>
                <a:gd name="T4" fmla="*/ 8 w 7"/>
                <a:gd name="T5" fmla="*/ 8 h 7"/>
                <a:gd name="T6" fmla="*/ 3 w 7"/>
                <a:gd name="T7" fmla="*/ 5 h 7"/>
                <a:gd name="T8" fmla="*/ 1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0" name="Freeform 2817"/>
            <p:cNvSpPr>
              <a:spLocks noChangeAspect="1"/>
            </p:cNvSpPr>
            <p:nvPr/>
          </p:nvSpPr>
          <p:spPr bwMode="auto">
            <a:xfrm>
              <a:off x="18122344" y="4908799"/>
              <a:ext cx="49946" cy="23992"/>
            </a:xfrm>
            <a:custGeom>
              <a:avLst/>
              <a:gdLst>
                <a:gd name="T0" fmla="*/ 0 w 6"/>
                <a:gd name="T1" fmla="*/ 3 h 3"/>
                <a:gd name="T2" fmla="*/ 4 w 6"/>
                <a:gd name="T3" fmla="*/ 0 h 3"/>
                <a:gd name="T4" fmla="*/ 7 w 6"/>
                <a:gd name="T5" fmla="*/ 1 h 3"/>
                <a:gd name="T6" fmla="*/ 4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1" name="Freeform 2818"/>
            <p:cNvSpPr>
              <a:spLocks noChangeAspect="1"/>
            </p:cNvSpPr>
            <p:nvPr/>
          </p:nvSpPr>
          <p:spPr bwMode="auto">
            <a:xfrm>
              <a:off x="18480291" y="4564879"/>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2" name="Freeform 2820"/>
            <p:cNvSpPr>
              <a:spLocks noChangeAspect="1"/>
            </p:cNvSpPr>
            <p:nvPr/>
          </p:nvSpPr>
          <p:spPr bwMode="auto">
            <a:xfrm>
              <a:off x="18114017" y="4932790"/>
              <a:ext cx="49946" cy="39993"/>
            </a:xfrm>
            <a:custGeom>
              <a:avLst/>
              <a:gdLst>
                <a:gd name="T0" fmla="*/ 1 w 6"/>
                <a:gd name="T1" fmla="*/ 5 h 5"/>
                <a:gd name="T2" fmla="*/ 4 w 6"/>
                <a:gd name="T3" fmla="*/ 1 h 5"/>
                <a:gd name="T4" fmla="*/ 7 w 6"/>
                <a:gd name="T5" fmla="*/ 1 h 5"/>
                <a:gd name="T6" fmla="*/ 5 w 6"/>
                <a:gd name="T7" fmla="*/ 5 h 5"/>
                <a:gd name="T8" fmla="*/ 1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3" name="Freeform 2821"/>
            <p:cNvSpPr>
              <a:spLocks noChangeAspect="1"/>
            </p:cNvSpPr>
            <p:nvPr/>
          </p:nvSpPr>
          <p:spPr bwMode="auto">
            <a:xfrm>
              <a:off x="16715517" y="5132745"/>
              <a:ext cx="41625" cy="39988"/>
            </a:xfrm>
            <a:custGeom>
              <a:avLst/>
              <a:gdLst>
                <a:gd name="T0" fmla="*/ 0 w 5"/>
                <a:gd name="T1" fmla="*/ 0 h 5"/>
                <a:gd name="T2" fmla="*/ 5 w 5"/>
                <a:gd name="T3" fmla="*/ 2 h 5"/>
                <a:gd name="T4" fmla="*/ 6 w 5"/>
                <a:gd name="T5" fmla="*/ 6 h 5"/>
                <a:gd name="T6" fmla="*/ 4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4" name="Freeform 2822"/>
            <p:cNvSpPr>
              <a:spLocks noChangeAspect="1"/>
            </p:cNvSpPr>
            <p:nvPr/>
          </p:nvSpPr>
          <p:spPr bwMode="auto">
            <a:xfrm>
              <a:off x="18888190" y="5828574"/>
              <a:ext cx="74917" cy="175958"/>
            </a:xfrm>
            <a:custGeom>
              <a:avLst/>
              <a:gdLst>
                <a:gd name="T0" fmla="*/ 11 w 9"/>
                <a:gd name="T1" fmla="*/ 1 h 24"/>
                <a:gd name="T2" fmla="*/ 6 w 9"/>
                <a:gd name="T3" fmla="*/ 19 h 24"/>
                <a:gd name="T4" fmla="*/ 1 w 9"/>
                <a:gd name="T5" fmla="*/ 28 h 24"/>
                <a:gd name="T6" fmla="*/ 1 w 9"/>
                <a:gd name="T7" fmla="*/ 23 h 24"/>
                <a:gd name="T8" fmla="*/ 6 w 9"/>
                <a:gd name="T9" fmla="*/ 6 h 24"/>
                <a:gd name="T10" fmla="*/ 9 w 9"/>
                <a:gd name="T11" fmla="*/ 1 h 24"/>
                <a:gd name="T12" fmla="*/ 11 w 9"/>
                <a:gd name="T13" fmla="*/ 1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5" name="Freeform 2823"/>
            <p:cNvSpPr>
              <a:spLocks noChangeAspect="1"/>
            </p:cNvSpPr>
            <p:nvPr/>
          </p:nvSpPr>
          <p:spPr bwMode="auto">
            <a:xfrm>
              <a:off x="19046351" y="5748594"/>
              <a:ext cx="116542" cy="159961"/>
            </a:xfrm>
            <a:custGeom>
              <a:avLst/>
              <a:gdLst>
                <a:gd name="T0" fmla="*/ 18 w 15"/>
                <a:gd name="T1" fmla="*/ 1 h 21"/>
                <a:gd name="T2" fmla="*/ 10 w 15"/>
                <a:gd name="T3" fmla="*/ 7 h 21"/>
                <a:gd name="T4" fmla="*/ 10 w 15"/>
                <a:gd name="T5" fmla="*/ 18 h 21"/>
                <a:gd name="T6" fmla="*/ 5 w 15"/>
                <a:gd name="T7" fmla="*/ 25 h 21"/>
                <a:gd name="T8" fmla="*/ 5 w 15"/>
                <a:gd name="T9" fmla="*/ 18 h 21"/>
                <a:gd name="T10" fmla="*/ 2 w 15"/>
                <a:gd name="T11" fmla="*/ 10 h 21"/>
                <a:gd name="T12" fmla="*/ 13 w 15"/>
                <a:gd name="T13" fmla="*/ 0 h 21"/>
                <a:gd name="T14" fmla="*/ 18 w 15"/>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6" name="Freeform 2824"/>
            <p:cNvSpPr>
              <a:spLocks noChangeAspect="1"/>
            </p:cNvSpPr>
            <p:nvPr/>
          </p:nvSpPr>
          <p:spPr bwMode="auto">
            <a:xfrm>
              <a:off x="19162892" y="5412675"/>
              <a:ext cx="91571" cy="55989"/>
            </a:xfrm>
            <a:custGeom>
              <a:avLst/>
              <a:gdLst>
                <a:gd name="T0" fmla="*/ 1 w 11"/>
                <a:gd name="T1" fmla="*/ 3 h 8"/>
                <a:gd name="T2" fmla="*/ 6 w 11"/>
                <a:gd name="T3" fmla="*/ 6 h 8"/>
                <a:gd name="T4" fmla="*/ 9 w 11"/>
                <a:gd name="T5" fmla="*/ 1 h 8"/>
                <a:gd name="T6" fmla="*/ 13 w 11"/>
                <a:gd name="T7" fmla="*/ 7 h 8"/>
                <a:gd name="T8" fmla="*/ 8 w 11"/>
                <a:gd name="T9" fmla="*/ 8 h 8"/>
                <a:gd name="T10" fmla="*/ 5 w 11"/>
                <a:gd name="T11" fmla="*/ 7 h 8"/>
                <a:gd name="T12" fmla="*/ 2 w 11"/>
                <a:gd name="T13" fmla="*/ 8 h 8"/>
                <a:gd name="T14" fmla="*/ 1 w 11"/>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7" name="Freeform 2825"/>
            <p:cNvSpPr>
              <a:spLocks noChangeAspect="1"/>
            </p:cNvSpPr>
            <p:nvPr/>
          </p:nvSpPr>
          <p:spPr bwMode="auto">
            <a:xfrm>
              <a:off x="19404303" y="5428671"/>
              <a:ext cx="66595" cy="55989"/>
            </a:xfrm>
            <a:custGeom>
              <a:avLst/>
              <a:gdLst>
                <a:gd name="T0" fmla="*/ 1 w 8"/>
                <a:gd name="T1" fmla="*/ 1 h 7"/>
                <a:gd name="T2" fmla="*/ 9 w 8"/>
                <a:gd name="T3" fmla="*/ 1 h 7"/>
                <a:gd name="T4" fmla="*/ 9 w 8"/>
                <a:gd name="T5" fmla="*/ 8 h 7"/>
                <a:gd name="T6" fmla="*/ 1 w 8"/>
                <a:gd name="T7" fmla="*/ 6 h 7"/>
                <a:gd name="T8" fmla="*/ 3 w 8"/>
                <a:gd name="T9" fmla="*/ 4 h 7"/>
                <a:gd name="T10" fmla="*/ 1 w 8"/>
                <a:gd name="T11" fmla="*/ 1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8" name="Freeform 2826"/>
            <p:cNvSpPr>
              <a:spLocks noChangeAspect="1"/>
            </p:cNvSpPr>
            <p:nvPr/>
          </p:nvSpPr>
          <p:spPr bwMode="auto">
            <a:xfrm>
              <a:off x="18480291" y="4252957"/>
              <a:ext cx="49946" cy="79981"/>
            </a:xfrm>
            <a:custGeom>
              <a:avLst/>
              <a:gdLst>
                <a:gd name="T0" fmla="*/ 6 w 6"/>
                <a:gd name="T1" fmla="*/ 1 h 10"/>
                <a:gd name="T2" fmla="*/ 6 w 6"/>
                <a:gd name="T3" fmla="*/ 7 h 10"/>
                <a:gd name="T4" fmla="*/ 2 w 6"/>
                <a:gd name="T5" fmla="*/ 11 h 10"/>
                <a:gd name="T6" fmla="*/ 2 w 6"/>
                <a:gd name="T7" fmla="*/ 5 h 10"/>
                <a:gd name="T8" fmla="*/ 6 w 6"/>
                <a:gd name="T9" fmla="*/ 1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9" name="Freeform 2827"/>
            <p:cNvSpPr>
              <a:spLocks noChangeAspect="1"/>
            </p:cNvSpPr>
            <p:nvPr/>
          </p:nvSpPr>
          <p:spPr bwMode="auto">
            <a:xfrm>
              <a:off x="18555213" y="4220965"/>
              <a:ext cx="49946" cy="55984"/>
            </a:xfrm>
            <a:custGeom>
              <a:avLst/>
              <a:gdLst>
                <a:gd name="T0" fmla="*/ 6 w 6"/>
                <a:gd name="T1" fmla="*/ 1 h 8"/>
                <a:gd name="T2" fmla="*/ 7 w 6"/>
                <a:gd name="T3" fmla="*/ 5 h 8"/>
                <a:gd name="T4" fmla="*/ 2 w 6"/>
                <a:gd name="T5" fmla="*/ 9 h 8"/>
                <a:gd name="T6" fmla="*/ 1 w 6"/>
                <a:gd name="T7" fmla="*/ 3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0" name="Freeform 2828"/>
            <p:cNvSpPr>
              <a:spLocks noChangeAspect="1"/>
            </p:cNvSpPr>
            <p:nvPr/>
          </p:nvSpPr>
          <p:spPr bwMode="auto">
            <a:xfrm>
              <a:off x="18630130" y="4204968"/>
              <a:ext cx="58273" cy="63985"/>
            </a:xfrm>
            <a:custGeom>
              <a:avLst/>
              <a:gdLst>
                <a:gd name="T0" fmla="*/ 8 w 8"/>
                <a:gd name="T1" fmla="*/ 1 h 9"/>
                <a:gd name="T2" fmla="*/ 3 w 8"/>
                <a:gd name="T3" fmla="*/ 2 h 9"/>
                <a:gd name="T4" fmla="*/ 1 w 8"/>
                <a:gd name="T5" fmla="*/ 9 h 9"/>
                <a:gd name="T6" fmla="*/ 8 w 8"/>
                <a:gd name="T7" fmla="*/ 6 h 9"/>
                <a:gd name="T8" fmla="*/ 8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1" name="Freeform 2829"/>
            <p:cNvSpPr>
              <a:spLocks noChangeAspect="1"/>
            </p:cNvSpPr>
            <p:nvPr/>
          </p:nvSpPr>
          <p:spPr bwMode="auto">
            <a:xfrm>
              <a:off x="18971434" y="3997019"/>
              <a:ext cx="58268" cy="47988"/>
            </a:xfrm>
            <a:custGeom>
              <a:avLst/>
              <a:gdLst>
                <a:gd name="T0" fmla="*/ 8 w 7"/>
                <a:gd name="T1" fmla="*/ 0 h 6"/>
                <a:gd name="T2" fmla="*/ 4 w 7"/>
                <a:gd name="T3" fmla="*/ 1 h 6"/>
                <a:gd name="T4" fmla="*/ 1 w 7"/>
                <a:gd name="T5" fmla="*/ 7 h 6"/>
                <a:gd name="T6" fmla="*/ 8 w 7"/>
                <a:gd name="T7" fmla="*/ 4 h 6"/>
                <a:gd name="T8" fmla="*/ 8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2" name="Freeform 2831"/>
            <p:cNvSpPr>
              <a:spLocks noChangeAspect="1"/>
            </p:cNvSpPr>
            <p:nvPr/>
          </p:nvSpPr>
          <p:spPr bwMode="auto">
            <a:xfrm>
              <a:off x="18721701" y="4068999"/>
              <a:ext cx="83244" cy="95977"/>
            </a:xfrm>
            <a:custGeom>
              <a:avLst/>
              <a:gdLst>
                <a:gd name="T0" fmla="*/ 8 w 10"/>
                <a:gd name="T1" fmla="*/ 0 h 13"/>
                <a:gd name="T2" fmla="*/ 11 w 10"/>
                <a:gd name="T3" fmla="*/ 7 h 13"/>
                <a:gd name="T4" fmla="*/ 1 w 10"/>
                <a:gd name="T5" fmla="*/ 10 h 13"/>
                <a:gd name="T6" fmla="*/ 0 w 10"/>
                <a:gd name="T7" fmla="*/ 15 h 13"/>
                <a:gd name="T8" fmla="*/ 1 w 10"/>
                <a:gd name="T9" fmla="*/ 6 h 13"/>
                <a:gd name="T10" fmla="*/ 8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3" name="Freeform 2832"/>
            <p:cNvSpPr>
              <a:spLocks noChangeAspect="1"/>
            </p:cNvSpPr>
            <p:nvPr/>
          </p:nvSpPr>
          <p:spPr bwMode="auto">
            <a:xfrm>
              <a:off x="18646779" y="4100991"/>
              <a:ext cx="66595" cy="95977"/>
            </a:xfrm>
            <a:custGeom>
              <a:avLst/>
              <a:gdLst>
                <a:gd name="T0" fmla="*/ 9 w 8"/>
                <a:gd name="T1" fmla="*/ 3 h 12"/>
                <a:gd name="T2" fmla="*/ 10 w 8"/>
                <a:gd name="T3" fmla="*/ 13 h 12"/>
                <a:gd name="T4" fmla="*/ 5 w 8"/>
                <a:gd name="T5" fmla="*/ 15 h 12"/>
                <a:gd name="T6" fmla="*/ 5 w 8"/>
                <a:gd name="T7" fmla="*/ 11 h 12"/>
                <a:gd name="T8" fmla="*/ 1 w 8"/>
                <a:gd name="T9" fmla="*/ 11 h 12"/>
                <a:gd name="T10" fmla="*/ 3 w 8"/>
                <a:gd name="T11" fmla="*/ 8 h 12"/>
                <a:gd name="T12" fmla="*/ 6 w 8"/>
                <a:gd name="T13" fmla="*/ 8 h 12"/>
                <a:gd name="T14" fmla="*/ 9 w 8"/>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4" name="Freeform 2833"/>
            <p:cNvSpPr>
              <a:spLocks noChangeAspect="1"/>
            </p:cNvSpPr>
            <p:nvPr/>
          </p:nvSpPr>
          <p:spPr bwMode="auto">
            <a:xfrm>
              <a:off x="18863214" y="4037006"/>
              <a:ext cx="91571" cy="95977"/>
            </a:xfrm>
            <a:custGeom>
              <a:avLst/>
              <a:gdLst>
                <a:gd name="T0" fmla="*/ 13 w 11"/>
                <a:gd name="T1" fmla="*/ 1 h 13"/>
                <a:gd name="T2" fmla="*/ 11 w 11"/>
                <a:gd name="T3" fmla="*/ 11 h 13"/>
                <a:gd name="T4" fmla="*/ 7 w 11"/>
                <a:gd name="T5" fmla="*/ 12 h 13"/>
                <a:gd name="T6" fmla="*/ 4 w 11"/>
                <a:gd name="T7" fmla="*/ 11 h 13"/>
                <a:gd name="T8" fmla="*/ 2 w 11"/>
                <a:gd name="T9" fmla="*/ 16 h 13"/>
                <a:gd name="T10" fmla="*/ 1 w 11"/>
                <a:gd name="T11" fmla="*/ 10 h 13"/>
                <a:gd name="T12" fmla="*/ 1 w 11"/>
                <a:gd name="T13" fmla="*/ 4 h 13"/>
                <a:gd name="T14" fmla="*/ 9 w 11"/>
                <a:gd name="T15" fmla="*/ 1 h 13"/>
                <a:gd name="T16" fmla="*/ 13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5" name="Freeform 2834"/>
            <p:cNvSpPr>
              <a:spLocks noChangeAspect="1"/>
            </p:cNvSpPr>
            <p:nvPr/>
          </p:nvSpPr>
          <p:spPr bwMode="auto">
            <a:xfrm>
              <a:off x="19304410" y="3845053"/>
              <a:ext cx="133190" cy="63985"/>
            </a:xfrm>
            <a:custGeom>
              <a:avLst/>
              <a:gdLst>
                <a:gd name="T0" fmla="*/ 19 w 17"/>
                <a:gd name="T1" fmla="*/ 1 h 9"/>
                <a:gd name="T2" fmla="*/ 12 w 17"/>
                <a:gd name="T3" fmla="*/ 9 h 9"/>
                <a:gd name="T4" fmla="*/ 1 w 17"/>
                <a:gd name="T5" fmla="*/ 9 h 9"/>
                <a:gd name="T6" fmla="*/ 7 w 17"/>
                <a:gd name="T7" fmla="*/ 4 h 9"/>
                <a:gd name="T8" fmla="*/ 14 w 17"/>
                <a:gd name="T9" fmla="*/ 2 h 9"/>
                <a:gd name="T10" fmla="*/ 19 w 17"/>
                <a:gd name="T11" fmla="*/ 1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6" name="Freeform 2835"/>
            <p:cNvSpPr>
              <a:spLocks noChangeAspect="1"/>
            </p:cNvSpPr>
            <p:nvPr/>
          </p:nvSpPr>
          <p:spPr bwMode="auto">
            <a:xfrm>
              <a:off x="19387654" y="3877045"/>
              <a:ext cx="58268" cy="63985"/>
            </a:xfrm>
            <a:custGeom>
              <a:avLst/>
              <a:gdLst>
                <a:gd name="T0" fmla="*/ 3 w 8"/>
                <a:gd name="T1" fmla="*/ 3 h 8"/>
                <a:gd name="T2" fmla="*/ 0 w 8"/>
                <a:gd name="T3" fmla="*/ 5 h 8"/>
                <a:gd name="T4" fmla="*/ 2 w 8"/>
                <a:gd name="T5" fmla="*/ 10 h 8"/>
                <a:gd name="T6" fmla="*/ 8 w 8"/>
                <a:gd name="T7" fmla="*/ 4 h 8"/>
                <a:gd name="T8" fmla="*/ 8 w 8"/>
                <a:gd name="T9" fmla="*/ 0 h 8"/>
                <a:gd name="T10" fmla="*/ 3 w 8"/>
                <a:gd name="T11" fmla="*/ 3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7" name="Freeform 2836"/>
            <p:cNvSpPr>
              <a:spLocks noChangeAspect="1"/>
            </p:cNvSpPr>
            <p:nvPr/>
          </p:nvSpPr>
          <p:spPr bwMode="auto">
            <a:xfrm>
              <a:off x="18746672" y="7404197"/>
              <a:ext cx="16649" cy="103972"/>
            </a:xfrm>
            <a:custGeom>
              <a:avLst/>
              <a:gdLst>
                <a:gd name="T0" fmla="*/ 2 w 3"/>
                <a:gd name="T1" fmla="*/ 1 h 13"/>
                <a:gd name="T2" fmla="*/ 2 w 3"/>
                <a:gd name="T3" fmla="*/ 16 h 13"/>
                <a:gd name="T4" fmla="*/ 1 w 3"/>
                <a:gd name="T5" fmla="*/ 9 h 13"/>
                <a:gd name="T6" fmla="*/ 2 w 3"/>
                <a:gd name="T7" fmla="*/ 1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8" name="Freeform 2837"/>
            <p:cNvSpPr>
              <a:spLocks noChangeAspect="1"/>
            </p:cNvSpPr>
            <p:nvPr/>
          </p:nvSpPr>
          <p:spPr bwMode="auto">
            <a:xfrm>
              <a:off x="18788297" y="7532166"/>
              <a:ext cx="66595" cy="55984"/>
            </a:xfrm>
            <a:custGeom>
              <a:avLst/>
              <a:gdLst>
                <a:gd name="T0" fmla="*/ 1 w 8"/>
                <a:gd name="T1" fmla="*/ 1 h 8"/>
                <a:gd name="T2" fmla="*/ 9 w 8"/>
                <a:gd name="T3" fmla="*/ 9 h 8"/>
                <a:gd name="T4" fmla="*/ 5 w 8"/>
                <a:gd name="T5" fmla="*/ 6 h 8"/>
                <a:gd name="T6" fmla="*/ 1 w 8"/>
                <a:gd name="T7" fmla="*/ 1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9" name="Freeform 2838"/>
            <p:cNvSpPr>
              <a:spLocks noChangeAspect="1"/>
            </p:cNvSpPr>
            <p:nvPr/>
          </p:nvSpPr>
          <p:spPr bwMode="auto">
            <a:xfrm>
              <a:off x="18771648" y="7468181"/>
              <a:ext cx="49946" cy="39988"/>
            </a:xfrm>
            <a:custGeom>
              <a:avLst/>
              <a:gdLst>
                <a:gd name="T0" fmla="*/ 1 w 6"/>
                <a:gd name="T1" fmla="*/ 1 h 6"/>
                <a:gd name="T2" fmla="*/ 8 w 6"/>
                <a:gd name="T3" fmla="*/ 7 h 6"/>
                <a:gd name="T4" fmla="*/ 4 w 6"/>
                <a:gd name="T5" fmla="*/ 5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0" name="Freeform 2839"/>
            <p:cNvSpPr>
              <a:spLocks noChangeAspect="1"/>
            </p:cNvSpPr>
            <p:nvPr/>
          </p:nvSpPr>
          <p:spPr bwMode="auto">
            <a:xfrm>
              <a:off x="18963107" y="7660135"/>
              <a:ext cx="66595" cy="15996"/>
            </a:xfrm>
            <a:custGeom>
              <a:avLst/>
              <a:gdLst>
                <a:gd name="T0" fmla="*/ 0 w 8"/>
                <a:gd name="T1" fmla="*/ 0 h 2"/>
                <a:gd name="T2" fmla="*/ 10 w 8"/>
                <a:gd name="T3" fmla="*/ 3 h 2"/>
                <a:gd name="T4" fmla="*/ 5 w 8"/>
                <a:gd name="T5" fmla="*/ 3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1" name="Freeform 2840"/>
            <p:cNvSpPr>
              <a:spLocks noChangeAspect="1"/>
            </p:cNvSpPr>
            <p:nvPr/>
          </p:nvSpPr>
          <p:spPr bwMode="auto">
            <a:xfrm>
              <a:off x="18988082" y="7692127"/>
              <a:ext cx="66595" cy="7996"/>
            </a:xfrm>
            <a:custGeom>
              <a:avLst/>
              <a:gdLst>
                <a:gd name="T0" fmla="*/ 1 w 9"/>
                <a:gd name="T1" fmla="*/ 1 h 2"/>
                <a:gd name="T2" fmla="*/ 10 w 9"/>
                <a:gd name="T3" fmla="*/ 1 h 2"/>
                <a:gd name="T4" fmla="*/ 6 w 9"/>
                <a:gd name="T5" fmla="*/ 0 h 2"/>
                <a:gd name="T6" fmla="*/ 1 w 9"/>
                <a:gd name="T7" fmla="*/ 1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2" name="Freeform 2841"/>
            <p:cNvSpPr>
              <a:spLocks noChangeAspect="1"/>
            </p:cNvSpPr>
            <p:nvPr/>
          </p:nvSpPr>
          <p:spPr bwMode="auto">
            <a:xfrm>
              <a:off x="19321059" y="6100509"/>
              <a:ext cx="33298" cy="47988"/>
            </a:xfrm>
            <a:custGeom>
              <a:avLst/>
              <a:gdLst>
                <a:gd name="T0" fmla="*/ 4 w 4"/>
                <a:gd name="T1" fmla="*/ 1 h 7"/>
                <a:gd name="T2" fmla="*/ 1 w 4"/>
                <a:gd name="T3" fmla="*/ 3 h 7"/>
                <a:gd name="T4" fmla="*/ 1 w 4"/>
                <a:gd name="T5" fmla="*/ 7 h 7"/>
                <a:gd name="T6" fmla="*/ 4 w 4"/>
                <a:gd name="T7" fmla="*/ 5 h 7"/>
                <a:gd name="T8" fmla="*/ 4 w 4"/>
                <a:gd name="T9" fmla="*/ 1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3" name="Freeform 2842"/>
            <p:cNvSpPr>
              <a:spLocks noChangeAspect="1"/>
            </p:cNvSpPr>
            <p:nvPr/>
          </p:nvSpPr>
          <p:spPr bwMode="auto">
            <a:xfrm>
              <a:off x="19612410" y="8164011"/>
              <a:ext cx="174815" cy="143965"/>
            </a:xfrm>
            <a:custGeom>
              <a:avLst/>
              <a:gdLst>
                <a:gd name="T0" fmla="*/ 0 w 21"/>
                <a:gd name="T1" fmla="*/ 2 h 19"/>
                <a:gd name="T2" fmla="*/ 5 w 21"/>
                <a:gd name="T3" fmla="*/ 1 h 19"/>
                <a:gd name="T4" fmla="*/ 11 w 21"/>
                <a:gd name="T5" fmla="*/ 5 h 19"/>
                <a:gd name="T6" fmla="*/ 17 w 21"/>
                <a:gd name="T7" fmla="*/ 8 h 19"/>
                <a:gd name="T8" fmla="*/ 21 w 21"/>
                <a:gd name="T9" fmla="*/ 17 h 19"/>
                <a:gd name="T10" fmla="*/ 25 w 21"/>
                <a:gd name="T11" fmla="*/ 18 h 19"/>
                <a:gd name="T12" fmla="*/ 24 w 21"/>
                <a:gd name="T13" fmla="*/ 22 h 19"/>
                <a:gd name="T14" fmla="*/ 20 w 21"/>
                <a:gd name="T15" fmla="*/ 19 h 19"/>
                <a:gd name="T16" fmla="*/ 19 w 21"/>
                <a:gd name="T17" fmla="*/ 17 h 19"/>
                <a:gd name="T18" fmla="*/ 16 w 21"/>
                <a:gd name="T19" fmla="*/ 13 h 19"/>
                <a:gd name="T20" fmla="*/ 11 w 21"/>
                <a:gd name="T21" fmla="*/ 13 h 19"/>
                <a:gd name="T22" fmla="*/ 9 w 21"/>
                <a:gd name="T23" fmla="*/ 8 h 19"/>
                <a:gd name="T24" fmla="*/ 5 w 21"/>
                <a:gd name="T25" fmla="*/ 5 h 19"/>
                <a:gd name="T26" fmla="*/ 0 w 21"/>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4" name="Freeform 2843"/>
            <p:cNvSpPr>
              <a:spLocks noChangeAspect="1"/>
            </p:cNvSpPr>
            <p:nvPr/>
          </p:nvSpPr>
          <p:spPr bwMode="auto">
            <a:xfrm>
              <a:off x="19362678" y="8227996"/>
              <a:ext cx="41625" cy="63985"/>
            </a:xfrm>
            <a:custGeom>
              <a:avLst/>
              <a:gdLst>
                <a:gd name="T0" fmla="*/ 5 w 6"/>
                <a:gd name="T1" fmla="*/ 0 h 8"/>
                <a:gd name="T2" fmla="*/ 7 w 6"/>
                <a:gd name="T3" fmla="*/ 9 h 8"/>
                <a:gd name="T4" fmla="*/ 0 w 6"/>
                <a:gd name="T5" fmla="*/ 6 h 8"/>
                <a:gd name="T6" fmla="*/ 5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5" name="Freeform 2844"/>
            <p:cNvSpPr>
              <a:spLocks noChangeAspect="1"/>
            </p:cNvSpPr>
            <p:nvPr/>
          </p:nvSpPr>
          <p:spPr bwMode="auto">
            <a:xfrm>
              <a:off x="19296083" y="8076035"/>
              <a:ext cx="49946" cy="55984"/>
            </a:xfrm>
            <a:custGeom>
              <a:avLst/>
              <a:gdLst>
                <a:gd name="T0" fmla="*/ 3 w 6"/>
                <a:gd name="T1" fmla="*/ 0 h 8"/>
                <a:gd name="T2" fmla="*/ 4 w 6"/>
                <a:gd name="T3" fmla="*/ 6 h 8"/>
                <a:gd name="T4" fmla="*/ 7 w 6"/>
                <a:gd name="T5" fmla="*/ 8 h 8"/>
                <a:gd name="T6" fmla="*/ 3 w 6"/>
                <a:gd name="T7" fmla="*/ 7 h 8"/>
                <a:gd name="T8" fmla="*/ 0 w 6"/>
                <a:gd name="T9" fmla="*/ 0 h 8"/>
                <a:gd name="T10" fmla="*/ 3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6" name="Freeform 2859"/>
            <p:cNvSpPr>
              <a:spLocks noChangeAspect="1"/>
            </p:cNvSpPr>
            <p:nvPr/>
          </p:nvSpPr>
          <p:spPr bwMode="auto">
            <a:xfrm>
              <a:off x="19895440" y="8124023"/>
              <a:ext cx="74922" cy="47988"/>
            </a:xfrm>
            <a:custGeom>
              <a:avLst/>
              <a:gdLst>
                <a:gd name="T0" fmla="*/ 7 w 9"/>
                <a:gd name="T1" fmla="*/ 1 h 7"/>
                <a:gd name="T2" fmla="*/ 11 w 9"/>
                <a:gd name="T3" fmla="*/ 7 h 7"/>
                <a:gd name="T4" fmla="*/ 10 w 9"/>
                <a:gd name="T5" fmla="*/ 8 h 7"/>
                <a:gd name="T6" fmla="*/ 5 w 9"/>
                <a:gd name="T7" fmla="*/ 7 h 7"/>
                <a:gd name="T8" fmla="*/ 6 w 9"/>
                <a:gd name="T9" fmla="*/ 5 h 7"/>
                <a:gd name="T10" fmla="*/ 2 w 9"/>
                <a:gd name="T11" fmla="*/ 6 h 7"/>
                <a:gd name="T12" fmla="*/ 1 w 9"/>
                <a:gd name="T13" fmla="*/ 2 h 7"/>
                <a:gd name="T14" fmla="*/ 7 w 9"/>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7" name="Freeform 2860"/>
            <p:cNvSpPr>
              <a:spLocks noChangeAspect="1"/>
            </p:cNvSpPr>
            <p:nvPr/>
          </p:nvSpPr>
          <p:spPr bwMode="auto">
            <a:xfrm>
              <a:off x="19895440" y="8204004"/>
              <a:ext cx="41625" cy="79981"/>
            </a:xfrm>
            <a:custGeom>
              <a:avLst/>
              <a:gdLst>
                <a:gd name="T0" fmla="*/ 0 w 5"/>
                <a:gd name="T1" fmla="*/ 1 h 10"/>
                <a:gd name="T2" fmla="*/ 5 w 5"/>
                <a:gd name="T3" fmla="*/ 2 h 10"/>
                <a:gd name="T4" fmla="*/ 5 w 5"/>
                <a:gd name="T5" fmla="*/ 11 h 10"/>
                <a:gd name="T6" fmla="*/ 1 w 5"/>
                <a:gd name="T7" fmla="*/ 8 h 10"/>
                <a:gd name="T8" fmla="*/ 4 w 5"/>
                <a:gd name="T9" fmla="*/ 6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8" name="Freeform 2861"/>
            <p:cNvSpPr>
              <a:spLocks noChangeAspect="1"/>
            </p:cNvSpPr>
            <p:nvPr/>
          </p:nvSpPr>
          <p:spPr bwMode="auto">
            <a:xfrm>
              <a:off x="19870469" y="8204004"/>
              <a:ext cx="16649" cy="23992"/>
            </a:xfrm>
            <a:custGeom>
              <a:avLst/>
              <a:gdLst>
                <a:gd name="T0" fmla="*/ 0 w 3"/>
                <a:gd name="T1" fmla="*/ 0 h 3"/>
                <a:gd name="T2" fmla="*/ 2 w 3"/>
                <a:gd name="T3" fmla="*/ 3 h 3"/>
                <a:gd name="T4" fmla="*/ 1 w 3"/>
                <a:gd name="T5" fmla="*/ 4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9" name="Freeform 2863"/>
            <p:cNvSpPr>
              <a:spLocks noChangeAspect="1"/>
            </p:cNvSpPr>
            <p:nvPr/>
          </p:nvSpPr>
          <p:spPr bwMode="auto">
            <a:xfrm>
              <a:off x="20095226" y="8459942"/>
              <a:ext cx="58273" cy="95977"/>
            </a:xfrm>
            <a:custGeom>
              <a:avLst/>
              <a:gdLst>
                <a:gd name="T0" fmla="*/ 9 w 7"/>
                <a:gd name="T1" fmla="*/ 2 h 13"/>
                <a:gd name="T2" fmla="*/ 0 w 7"/>
                <a:gd name="T3" fmla="*/ 15 h 13"/>
                <a:gd name="T4" fmla="*/ 0 w 7"/>
                <a:gd name="T5" fmla="*/ 11 h 13"/>
                <a:gd name="T6" fmla="*/ 1 w 7"/>
                <a:gd name="T7" fmla="*/ 6 h 13"/>
                <a:gd name="T8" fmla="*/ 9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0" name="Freeform 2864"/>
            <p:cNvSpPr>
              <a:spLocks noChangeAspect="1"/>
            </p:cNvSpPr>
            <p:nvPr/>
          </p:nvSpPr>
          <p:spPr bwMode="auto">
            <a:xfrm>
              <a:off x="20036957" y="8563915"/>
              <a:ext cx="41619" cy="47988"/>
            </a:xfrm>
            <a:custGeom>
              <a:avLst/>
              <a:gdLst>
                <a:gd name="T0" fmla="*/ 2 w 5"/>
                <a:gd name="T1" fmla="*/ 1 h 7"/>
                <a:gd name="T2" fmla="*/ 6 w 5"/>
                <a:gd name="T3" fmla="*/ 7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1" name="Freeform 2868"/>
            <p:cNvSpPr>
              <a:spLocks noChangeAspect="1"/>
            </p:cNvSpPr>
            <p:nvPr/>
          </p:nvSpPr>
          <p:spPr bwMode="auto">
            <a:xfrm>
              <a:off x="19920416" y="7996054"/>
              <a:ext cx="41619" cy="31992"/>
            </a:xfrm>
            <a:custGeom>
              <a:avLst/>
              <a:gdLst>
                <a:gd name="T0" fmla="*/ 5 w 5"/>
                <a:gd name="T1" fmla="*/ 0 h 5"/>
                <a:gd name="T2" fmla="*/ 2 w 5"/>
                <a:gd name="T3" fmla="*/ 1 h 5"/>
                <a:gd name="T4" fmla="*/ 1 w 5"/>
                <a:gd name="T5" fmla="*/ 5 h 5"/>
                <a:gd name="T6" fmla="*/ 4 w 5"/>
                <a:gd name="T7" fmla="*/ 2 h 5"/>
                <a:gd name="T8" fmla="*/ 5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2" name="Freeform 2869"/>
            <p:cNvSpPr>
              <a:spLocks noChangeAspect="1"/>
            </p:cNvSpPr>
            <p:nvPr/>
          </p:nvSpPr>
          <p:spPr bwMode="auto">
            <a:xfrm>
              <a:off x="19395976" y="5668613"/>
              <a:ext cx="133190" cy="87981"/>
            </a:xfrm>
            <a:custGeom>
              <a:avLst/>
              <a:gdLst>
                <a:gd name="T0" fmla="*/ 19 w 17"/>
                <a:gd name="T1" fmla="*/ 2 h 13"/>
                <a:gd name="T2" fmla="*/ 7 w 17"/>
                <a:gd name="T3" fmla="*/ 9 h 13"/>
                <a:gd name="T4" fmla="*/ 5 w 17"/>
                <a:gd name="T5" fmla="*/ 15 h 13"/>
                <a:gd name="T6" fmla="*/ 2 w 17"/>
                <a:gd name="T7" fmla="*/ 14 h 13"/>
                <a:gd name="T8" fmla="*/ 5 w 17"/>
                <a:gd name="T9" fmla="*/ 9 h 13"/>
                <a:gd name="T10" fmla="*/ 0 w 17"/>
                <a:gd name="T11" fmla="*/ 6 h 13"/>
                <a:gd name="T12" fmla="*/ 4 w 17"/>
                <a:gd name="T13" fmla="*/ 2 h 13"/>
                <a:gd name="T14" fmla="*/ 14 w 17"/>
                <a:gd name="T15" fmla="*/ 0 h 13"/>
                <a:gd name="T16" fmla="*/ 19 w 17"/>
                <a:gd name="T17" fmla="*/ 1 h 13"/>
                <a:gd name="T18" fmla="*/ 19 w 17"/>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3" name="Freeform 2870"/>
            <p:cNvSpPr>
              <a:spLocks noChangeAspect="1"/>
            </p:cNvSpPr>
            <p:nvPr/>
          </p:nvSpPr>
          <p:spPr bwMode="auto">
            <a:xfrm>
              <a:off x="19404303" y="5596633"/>
              <a:ext cx="91566" cy="55984"/>
            </a:xfrm>
            <a:custGeom>
              <a:avLst/>
              <a:gdLst>
                <a:gd name="T0" fmla="*/ 8 w 12"/>
                <a:gd name="T1" fmla="*/ 0 h 8"/>
                <a:gd name="T2" fmla="*/ 14 w 12"/>
                <a:gd name="T3" fmla="*/ 6 h 8"/>
                <a:gd name="T4" fmla="*/ 9 w 12"/>
                <a:gd name="T5" fmla="*/ 6 h 8"/>
                <a:gd name="T6" fmla="*/ 8 w 12"/>
                <a:gd name="T7" fmla="*/ 9 h 8"/>
                <a:gd name="T8" fmla="*/ 4 w 12"/>
                <a:gd name="T9" fmla="*/ 6 h 8"/>
                <a:gd name="T10" fmla="*/ 1 w 12"/>
                <a:gd name="T11" fmla="*/ 3 h 8"/>
                <a:gd name="T12" fmla="*/ 7 w 12"/>
                <a:gd name="T13" fmla="*/ 2 h 8"/>
                <a:gd name="T14" fmla="*/ 8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4" name="Freeform 2871"/>
            <p:cNvSpPr>
              <a:spLocks noChangeAspect="1"/>
            </p:cNvSpPr>
            <p:nvPr/>
          </p:nvSpPr>
          <p:spPr bwMode="auto">
            <a:xfrm>
              <a:off x="20536422" y="8563915"/>
              <a:ext cx="258054" cy="143965"/>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5" name="Freeform 2872"/>
            <p:cNvSpPr>
              <a:spLocks noChangeAspect="1"/>
            </p:cNvSpPr>
            <p:nvPr/>
          </p:nvSpPr>
          <p:spPr bwMode="auto">
            <a:xfrm>
              <a:off x="21660214" y="10443464"/>
              <a:ext cx="1082173" cy="687834"/>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6" name="Freeform 2873"/>
            <p:cNvSpPr>
              <a:spLocks noChangeAspect="1"/>
            </p:cNvSpPr>
            <p:nvPr/>
          </p:nvSpPr>
          <p:spPr bwMode="auto">
            <a:xfrm>
              <a:off x="22992119" y="9611665"/>
              <a:ext cx="58273" cy="127969"/>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7" name="Freeform 2874"/>
            <p:cNvSpPr>
              <a:spLocks noChangeAspect="1"/>
            </p:cNvSpPr>
            <p:nvPr/>
          </p:nvSpPr>
          <p:spPr bwMode="auto">
            <a:xfrm>
              <a:off x="22467684" y="9651652"/>
              <a:ext cx="99893" cy="199954"/>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8" name="Freeform 2875"/>
            <p:cNvSpPr>
              <a:spLocks noChangeAspect="1"/>
            </p:cNvSpPr>
            <p:nvPr/>
          </p:nvSpPr>
          <p:spPr bwMode="auto">
            <a:xfrm>
              <a:off x="22168005" y="9235753"/>
              <a:ext cx="41619" cy="47988"/>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9" name="Freeform 2877"/>
            <p:cNvSpPr>
              <a:spLocks noChangeAspect="1"/>
            </p:cNvSpPr>
            <p:nvPr/>
          </p:nvSpPr>
          <p:spPr bwMode="auto">
            <a:xfrm>
              <a:off x="22892226" y="9579672"/>
              <a:ext cx="108220" cy="55984"/>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0" name="Freeform 2878"/>
            <p:cNvSpPr>
              <a:spLocks noChangeAspect="1"/>
            </p:cNvSpPr>
            <p:nvPr/>
          </p:nvSpPr>
          <p:spPr bwMode="auto">
            <a:xfrm>
              <a:off x="27903518" y="11371240"/>
              <a:ext cx="33298" cy="47988"/>
            </a:xfrm>
            <a:custGeom>
              <a:avLst/>
              <a:gdLst>
                <a:gd name="T0" fmla="*/ 0 w 4"/>
                <a:gd name="T1" fmla="*/ 2 h 7"/>
                <a:gd name="T2" fmla="*/ 3 w 4"/>
                <a:gd name="T3" fmla="*/ 0 h 7"/>
                <a:gd name="T4" fmla="*/ 5 w 4"/>
                <a:gd name="T5" fmla="*/ 3 h 7"/>
                <a:gd name="T6" fmla="*/ 4 w 4"/>
                <a:gd name="T7" fmla="*/ 8 h 7"/>
                <a:gd name="T8" fmla="*/ 3 w 4"/>
                <a:gd name="T9" fmla="*/ 6 h 7"/>
                <a:gd name="T10" fmla="*/ 0 w 4"/>
                <a:gd name="T11" fmla="*/ 2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1" name="Freeform 2879"/>
            <p:cNvSpPr>
              <a:spLocks noChangeAspect="1"/>
            </p:cNvSpPr>
            <p:nvPr/>
          </p:nvSpPr>
          <p:spPr bwMode="auto">
            <a:xfrm>
              <a:off x="28303089" y="10323490"/>
              <a:ext cx="249732" cy="231947"/>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2" name="Freeform 2880"/>
            <p:cNvSpPr>
              <a:spLocks noChangeAspect="1"/>
            </p:cNvSpPr>
            <p:nvPr/>
          </p:nvSpPr>
          <p:spPr bwMode="auto">
            <a:xfrm>
              <a:off x="29426887" y="9763625"/>
              <a:ext cx="166488" cy="375912"/>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3" name="Freeform 2885"/>
            <p:cNvSpPr>
              <a:spLocks noChangeAspect="1"/>
            </p:cNvSpPr>
            <p:nvPr/>
          </p:nvSpPr>
          <p:spPr bwMode="auto">
            <a:xfrm>
              <a:off x="29876405" y="8827854"/>
              <a:ext cx="83244" cy="47988"/>
            </a:xfrm>
            <a:custGeom>
              <a:avLst/>
              <a:gdLst>
                <a:gd name="T0" fmla="*/ 8 w 10"/>
                <a:gd name="T1" fmla="*/ 0 h 6"/>
                <a:gd name="T2" fmla="*/ 12 w 10"/>
                <a:gd name="T3" fmla="*/ 4 h 6"/>
                <a:gd name="T4" fmla="*/ 7 w 10"/>
                <a:gd name="T5" fmla="*/ 7 h 6"/>
                <a:gd name="T6" fmla="*/ 2 w 10"/>
                <a:gd name="T7" fmla="*/ 8 h 6"/>
                <a:gd name="T8" fmla="*/ 1 w 10"/>
                <a:gd name="T9" fmla="*/ 5 h 6"/>
                <a:gd name="T10" fmla="*/ 8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4" name="Freeform 2887"/>
            <p:cNvSpPr>
              <a:spLocks noChangeAspect="1"/>
            </p:cNvSpPr>
            <p:nvPr/>
          </p:nvSpPr>
          <p:spPr bwMode="auto">
            <a:xfrm>
              <a:off x="31000197" y="7388201"/>
              <a:ext cx="566060" cy="495880"/>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5" name="Freeform 2888"/>
            <p:cNvSpPr>
              <a:spLocks noChangeAspect="1"/>
            </p:cNvSpPr>
            <p:nvPr/>
          </p:nvSpPr>
          <p:spPr bwMode="auto">
            <a:xfrm>
              <a:off x="30317596" y="7876081"/>
              <a:ext cx="990607" cy="975765"/>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6" name="Freeform 2889"/>
            <p:cNvSpPr>
              <a:spLocks noChangeAspect="1"/>
            </p:cNvSpPr>
            <p:nvPr/>
          </p:nvSpPr>
          <p:spPr bwMode="auto">
            <a:xfrm>
              <a:off x="30484084" y="8747873"/>
              <a:ext cx="233083" cy="183953"/>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7" name="Freeform 2896"/>
            <p:cNvSpPr>
              <a:spLocks noChangeAspect="1"/>
            </p:cNvSpPr>
            <p:nvPr/>
          </p:nvSpPr>
          <p:spPr bwMode="auto">
            <a:xfrm>
              <a:off x="30217703" y="8803857"/>
              <a:ext cx="249732" cy="319923"/>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8" name="Freeform 2900"/>
            <p:cNvSpPr>
              <a:spLocks noChangeAspect="1"/>
            </p:cNvSpPr>
            <p:nvPr/>
          </p:nvSpPr>
          <p:spPr bwMode="auto">
            <a:xfrm>
              <a:off x="25472795" y="11499203"/>
              <a:ext cx="249732" cy="399906"/>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9" name="Freeform 2901"/>
            <p:cNvSpPr>
              <a:spLocks noChangeAspect="1"/>
            </p:cNvSpPr>
            <p:nvPr/>
          </p:nvSpPr>
          <p:spPr bwMode="auto">
            <a:xfrm>
              <a:off x="26871292" y="11715155"/>
              <a:ext cx="41625" cy="55989"/>
            </a:xfrm>
            <a:custGeom>
              <a:avLst/>
              <a:gdLst>
                <a:gd name="T0" fmla="*/ 0 w 5"/>
                <a:gd name="T1" fmla="*/ 1 h 8"/>
                <a:gd name="T2" fmla="*/ 4 w 5"/>
                <a:gd name="T3" fmla="*/ 1 h 8"/>
                <a:gd name="T4" fmla="*/ 5 w 5"/>
                <a:gd name="T5" fmla="*/ 9 h 8"/>
                <a:gd name="T6" fmla="*/ 0 w 5"/>
                <a:gd name="T7" fmla="*/ 6 h 8"/>
                <a:gd name="T8" fmla="*/ 0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0" name="Freeform 2902"/>
            <p:cNvSpPr>
              <a:spLocks noChangeAspect="1"/>
            </p:cNvSpPr>
            <p:nvPr/>
          </p:nvSpPr>
          <p:spPr bwMode="auto">
            <a:xfrm>
              <a:off x="27029458" y="11859120"/>
              <a:ext cx="1157090" cy="1231703"/>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1" name="Freeform 2903"/>
            <p:cNvSpPr>
              <a:spLocks noChangeAspect="1"/>
            </p:cNvSpPr>
            <p:nvPr/>
          </p:nvSpPr>
          <p:spPr bwMode="auto">
            <a:xfrm>
              <a:off x="27745357" y="12267024"/>
              <a:ext cx="133190" cy="95977"/>
            </a:xfrm>
            <a:custGeom>
              <a:avLst/>
              <a:gdLst>
                <a:gd name="T0" fmla="*/ 2 w 17"/>
                <a:gd name="T1" fmla="*/ 1 h 13"/>
                <a:gd name="T2" fmla="*/ 13 w 17"/>
                <a:gd name="T3" fmla="*/ 5 h 13"/>
                <a:gd name="T4" fmla="*/ 13 w 17"/>
                <a:gd name="T5" fmla="*/ 11 h 13"/>
                <a:gd name="T6" fmla="*/ 20 w 17"/>
                <a:gd name="T7" fmla="*/ 14 h 13"/>
                <a:gd name="T8" fmla="*/ 18 w 17"/>
                <a:gd name="T9" fmla="*/ 16 h 13"/>
                <a:gd name="T10" fmla="*/ 8 w 17"/>
                <a:gd name="T11" fmla="*/ 14 h 13"/>
                <a:gd name="T12" fmla="*/ 7 w 17"/>
                <a:gd name="T13" fmla="*/ 6 h 13"/>
                <a:gd name="T14" fmla="*/ 2 w 17"/>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2" name="Freeform 2904"/>
            <p:cNvSpPr>
              <a:spLocks noChangeAspect="1"/>
            </p:cNvSpPr>
            <p:nvPr/>
          </p:nvSpPr>
          <p:spPr bwMode="auto">
            <a:xfrm>
              <a:off x="27712059" y="12235032"/>
              <a:ext cx="33298" cy="47988"/>
            </a:xfrm>
            <a:custGeom>
              <a:avLst/>
              <a:gdLst>
                <a:gd name="T0" fmla="*/ 3 w 4"/>
                <a:gd name="T1" fmla="*/ 0 h 6"/>
                <a:gd name="T2" fmla="*/ 5 w 4"/>
                <a:gd name="T3" fmla="*/ 3 h 6"/>
                <a:gd name="T4" fmla="*/ 3 w 4"/>
                <a:gd name="T5" fmla="*/ 7 h 6"/>
                <a:gd name="T6" fmla="*/ 0 w 4"/>
                <a:gd name="T7" fmla="*/ 4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3" name="Freeform 2905"/>
            <p:cNvSpPr>
              <a:spLocks noChangeAspect="1"/>
            </p:cNvSpPr>
            <p:nvPr/>
          </p:nvSpPr>
          <p:spPr bwMode="auto">
            <a:xfrm>
              <a:off x="28078333" y="12602943"/>
              <a:ext cx="183137" cy="175958"/>
            </a:xfrm>
            <a:custGeom>
              <a:avLst/>
              <a:gdLst>
                <a:gd name="T0" fmla="*/ 13 w 23"/>
                <a:gd name="T1" fmla="*/ 1 h 24"/>
                <a:gd name="T2" fmla="*/ 18 w 23"/>
                <a:gd name="T3" fmla="*/ 17 h 24"/>
                <a:gd name="T4" fmla="*/ 24 w 23"/>
                <a:gd name="T5" fmla="*/ 21 h 24"/>
                <a:gd name="T6" fmla="*/ 26 w 23"/>
                <a:gd name="T7" fmla="*/ 29 h 24"/>
                <a:gd name="T8" fmla="*/ 12 w 23"/>
                <a:gd name="T9" fmla="*/ 21 h 24"/>
                <a:gd name="T10" fmla="*/ 10 w 23"/>
                <a:gd name="T11" fmla="*/ 12 h 24"/>
                <a:gd name="T12" fmla="*/ 0 w 23"/>
                <a:gd name="T13" fmla="*/ 11 h 24"/>
                <a:gd name="T14" fmla="*/ 6 w 23"/>
                <a:gd name="T15" fmla="*/ 4 h 24"/>
                <a:gd name="T16" fmla="*/ 11 w 23"/>
                <a:gd name="T17" fmla="*/ 4 h 24"/>
                <a:gd name="T18" fmla="*/ 13 w 23"/>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4" name="Freeform 2906"/>
            <p:cNvSpPr>
              <a:spLocks noChangeAspect="1"/>
            </p:cNvSpPr>
            <p:nvPr/>
          </p:nvSpPr>
          <p:spPr bwMode="auto">
            <a:xfrm>
              <a:off x="28328065" y="12706916"/>
              <a:ext cx="91566" cy="95977"/>
            </a:xfrm>
            <a:custGeom>
              <a:avLst/>
              <a:gdLst>
                <a:gd name="T0" fmla="*/ 4 w 11"/>
                <a:gd name="T1" fmla="*/ 2 h 13"/>
                <a:gd name="T2" fmla="*/ 12 w 11"/>
                <a:gd name="T3" fmla="*/ 7 h 13"/>
                <a:gd name="T4" fmla="*/ 6 w 11"/>
                <a:gd name="T5" fmla="*/ 15 h 13"/>
                <a:gd name="T6" fmla="*/ 5 w 11"/>
                <a:gd name="T7" fmla="*/ 11 h 13"/>
                <a:gd name="T8" fmla="*/ 1 w 11"/>
                <a:gd name="T9" fmla="*/ 15 h 13"/>
                <a:gd name="T10" fmla="*/ 4 w 11"/>
                <a:gd name="T11" fmla="*/ 2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5" name="Freeform 2907"/>
            <p:cNvSpPr>
              <a:spLocks noChangeAspect="1"/>
            </p:cNvSpPr>
            <p:nvPr/>
          </p:nvSpPr>
          <p:spPr bwMode="auto">
            <a:xfrm>
              <a:off x="27096053" y="12155051"/>
              <a:ext cx="99893" cy="63985"/>
            </a:xfrm>
            <a:custGeom>
              <a:avLst/>
              <a:gdLst>
                <a:gd name="T0" fmla="*/ 5 w 13"/>
                <a:gd name="T1" fmla="*/ 0 h 9"/>
                <a:gd name="T2" fmla="*/ 10 w 13"/>
                <a:gd name="T3" fmla="*/ 6 h 9"/>
                <a:gd name="T4" fmla="*/ 15 w 13"/>
                <a:gd name="T5" fmla="*/ 7 h 9"/>
                <a:gd name="T6" fmla="*/ 12 w 13"/>
                <a:gd name="T7" fmla="*/ 11 h 9"/>
                <a:gd name="T8" fmla="*/ 7 w 13"/>
                <a:gd name="T9" fmla="*/ 7 h 9"/>
                <a:gd name="T10" fmla="*/ 0 w 13"/>
                <a:gd name="T11" fmla="*/ 5 h 9"/>
                <a:gd name="T12" fmla="*/ 5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6" name="Freeform 2908"/>
            <p:cNvSpPr>
              <a:spLocks noChangeAspect="1"/>
            </p:cNvSpPr>
            <p:nvPr/>
          </p:nvSpPr>
          <p:spPr bwMode="auto">
            <a:xfrm>
              <a:off x="27237566" y="12291016"/>
              <a:ext cx="108220" cy="119974"/>
            </a:xfrm>
            <a:custGeom>
              <a:avLst/>
              <a:gdLst>
                <a:gd name="T0" fmla="*/ 7 w 13"/>
                <a:gd name="T1" fmla="*/ 1 h 17"/>
                <a:gd name="T2" fmla="*/ 14 w 13"/>
                <a:gd name="T3" fmla="*/ 9 h 17"/>
                <a:gd name="T4" fmla="*/ 12 w 13"/>
                <a:gd name="T5" fmla="*/ 19 h 17"/>
                <a:gd name="T6" fmla="*/ 7 w 13"/>
                <a:gd name="T7" fmla="*/ 12 h 17"/>
                <a:gd name="T8" fmla="*/ 0 w 13"/>
                <a:gd name="T9" fmla="*/ 2 h 17"/>
                <a:gd name="T10" fmla="*/ 6 w 13"/>
                <a:gd name="T11" fmla="*/ 2 h 17"/>
                <a:gd name="T12" fmla="*/ 7 w 13"/>
                <a:gd name="T13" fmla="*/ 1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7" name="Freeform 2909"/>
            <p:cNvSpPr>
              <a:spLocks noChangeAspect="1"/>
            </p:cNvSpPr>
            <p:nvPr/>
          </p:nvSpPr>
          <p:spPr bwMode="auto">
            <a:xfrm>
              <a:off x="27412381" y="12554955"/>
              <a:ext cx="66595" cy="95977"/>
            </a:xfrm>
            <a:custGeom>
              <a:avLst/>
              <a:gdLst>
                <a:gd name="T0" fmla="*/ 1 w 9"/>
                <a:gd name="T1" fmla="*/ 1 h 13"/>
                <a:gd name="T2" fmla="*/ 9 w 9"/>
                <a:gd name="T3" fmla="*/ 12 h 13"/>
                <a:gd name="T4" fmla="*/ 8 w 9"/>
                <a:gd name="T5" fmla="*/ 15 h 13"/>
                <a:gd name="T6" fmla="*/ 2 w 9"/>
                <a:gd name="T7" fmla="*/ 10 h 13"/>
                <a:gd name="T8" fmla="*/ 1 w 9"/>
                <a:gd name="T9" fmla="*/ 4 h 13"/>
                <a:gd name="T10" fmla="*/ 1 w 9"/>
                <a:gd name="T11" fmla="*/ 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8" name="Oval 2910"/>
            <p:cNvSpPr>
              <a:spLocks noChangeAspect="1" noChangeArrowheads="1"/>
            </p:cNvSpPr>
            <p:nvPr/>
          </p:nvSpPr>
          <p:spPr bwMode="auto">
            <a:xfrm>
              <a:off x="27995089" y="12490970"/>
              <a:ext cx="33298" cy="31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9" name="Freeform 2911"/>
            <p:cNvSpPr>
              <a:spLocks noChangeAspect="1"/>
            </p:cNvSpPr>
            <p:nvPr/>
          </p:nvSpPr>
          <p:spPr bwMode="auto">
            <a:xfrm>
              <a:off x="27578869" y="12762905"/>
              <a:ext cx="33298" cy="47988"/>
            </a:xfrm>
            <a:custGeom>
              <a:avLst/>
              <a:gdLst>
                <a:gd name="T0" fmla="*/ 5 w 5"/>
                <a:gd name="T1" fmla="*/ 3 h 7"/>
                <a:gd name="T2" fmla="*/ 5 w 5"/>
                <a:gd name="T3" fmla="*/ 7 h 7"/>
                <a:gd name="T4" fmla="*/ 1 w 5"/>
                <a:gd name="T5" fmla="*/ 5 h 7"/>
                <a:gd name="T6" fmla="*/ 1 w 5"/>
                <a:gd name="T7" fmla="*/ 0 h 7"/>
                <a:gd name="T8" fmla="*/ 5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0" name="Freeform 2912"/>
            <p:cNvSpPr>
              <a:spLocks noChangeAspect="1"/>
            </p:cNvSpPr>
            <p:nvPr/>
          </p:nvSpPr>
          <p:spPr bwMode="auto">
            <a:xfrm>
              <a:off x="27537244" y="12706916"/>
              <a:ext cx="41625" cy="39993"/>
            </a:xfrm>
            <a:custGeom>
              <a:avLst/>
              <a:gdLst>
                <a:gd name="T0" fmla="*/ 5 w 5"/>
                <a:gd name="T1" fmla="*/ 4 h 6"/>
                <a:gd name="T2" fmla="*/ 5 w 5"/>
                <a:gd name="T3" fmla="*/ 7 h 6"/>
                <a:gd name="T4" fmla="*/ 2 w 5"/>
                <a:gd name="T5" fmla="*/ 5 h 6"/>
                <a:gd name="T6" fmla="*/ 1 w 5"/>
                <a:gd name="T7" fmla="*/ 1 h 6"/>
                <a:gd name="T8" fmla="*/ 5 w 5"/>
                <a:gd name="T9" fmla="*/ 4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1" name="Freeform 2913"/>
            <p:cNvSpPr>
              <a:spLocks noChangeAspect="1"/>
            </p:cNvSpPr>
            <p:nvPr/>
          </p:nvSpPr>
          <p:spPr bwMode="auto">
            <a:xfrm>
              <a:off x="27503947" y="12674923"/>
              <a:ext cx="33298" cy="31992"/>
            </a:xfrm>
            <a:custGeom>
              <a:avLst/>
              <a:gdLst>
                <a:gd name="T0" fmla="*/ 4 w 4"/>
                <a:gd name="T1" fmla="*/ 3 h 4"/>
                <a:gd name="T2" fmla="*/ 4 w 4"/>
                <a:gd name="T3" fmla="*/ 5 h 4"/>
                <a:gd name="T4" fmla="*/ 1 w 4"/>
                <a:gd name="T5" fmla="*/ 4 h 4"/>
                <a:gd name="T6" fmla="*/ 1 w 4"/>
                <a:gd name="T7" fmla="*/ 0 h 4"/>
                <a:gd name="T8" fmla="*/ 4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2" name="Freeform 2925"/>
            <p:cNvSpPr>
              <a:spLocks noChangeAspect="1"/>
            </p:cNvSpPr>
            <p:nvPr/>
          </p:nvSpPr>
          <p:spPr bwMode="auto">
            <a:xfrm>
              <a:off x="27920167" y="12291016"/>
              <a:ext cx="66595" cy="31992"/>
            </a:xfrm>
            <a:custGeom>
              <a:avLst/>
              <a:gdLst>
                <a:gd name="T0" fmla="*/ 5 w 8"/>
                <a:gd name="T1" fmla="*/ 5 h 4"/>
                <a:gd name="T2" fmla="*/ 0 w 8"/>
                <a:gd name="T3" fmla="*/ 3 h 4"/>
                <a:gd name="T4" fmla="*/ 6 w 8"/>
                <a:gd name="T5" fmla="*/ 0 h 4"/>
                <a:gd name="T6" fmla="*/ 10 w 8"/>
                <a:gd name="T7" fmla="*/ 3 h 4"/>
                <a:gd name="T8" fmla="*/ 5 w 8"/>
                <a:gd name="T9" fmla="*/ 5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3" name="Freeform 2926"/>
            <p:cNvSpPr>
              <a:spLocks noChangeAspect="1"/>
            </p:cNvSpPr>
            <p:nvPr/>
          </p:nvSpPr>
          <p:spPr bwMode="auto">
            <a:xfrm>
              <a:off x="28078333" y="13074827"/>
              <a:ext cx="957304" cy="319923"/>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4" name="Freeform 2927"/>
            <p:cNvSpPr>
              <a:spLocks noChangeAspect="1"/>
            </p:cNvSpPr>
            <p:nvPr/>
          </p:nvSpPr>
          <p:spPr bwMode="auto">
            <a:xfrm>
              <a:off x="28344712" y="11967080"/>
              <a:ext cx="1065522" cy="895784"/>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5" name="Freeform 2928"/>
            <p:cNvSpPr>
              <a:spLocks noChangeAspect="1"/>
            </p:cNvSpPr>
            <p:nvPr/>
          </p:nvSpPr>
          <p:spPr bwMode="auto">
            <a:xfrm>
              <a:off x="28852500" y="13186800"/>
              <a:ext cx="124869" cy="47988"/>
            </a:xfrm>
            <a:custGeom>
              <a:avLst/>
              <a:gdLst>
                <a:gd name="T0" fmla="*/ 1 w 16"/>
                <a:gd name="T1" fmla="*/ 1 h 6"/>
                <a:gd name="T2" fmla="*/ 18 w 16"/>
                <a:gd name="T3" fmla="*/ 1 h 6"/>
                <a:gd name="T4" fmla="*/ 14 w 16"/>
                <a:gd name="T5" fmla="*/ 5 h 6"/>
                <a:gd name="T6" fmla="*/ 4 w 16"/>
                <a:gd name="T7" fmla="*/ 7 h 6"/>
                <a:gd name="T8" fmla="*/ 1 w 16"/>
                <a:gd name="T9" fmla="*/ 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6" name="Freeform 2929"/>
            <p:cNvSpPr>
              <a:spLocks noChangeAspect="1"/>
            </p:cNvSpPr>
            <p:nvPr/>
          </p:nvSpPr>
          <p:spPr bwMode="auto">
            <a:xfrm>
              <a:off x="29460184" y="12283020"/>
              <a:ext cx="682601" cy="775810"/>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7" name="Freeform 2930"/>
            <p:cNvSpPr>
              <a:spLocks noChangeAspect="1"/>
            </p:cNvSpPr>
            <p:nvPr/>
          </p:nvSpPr>
          <p:spPr bwMode="auto">
            <a:xfrm>
              <a:off x="29185476" y="12810893"/>
              <a:ext cx="33298" cy="79981"/>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8" name="Freeform 2931"/>
            <p:cNvSpPr>
              <a:spLocks noChangeAspect="1"/>
            </p:cNvSpPr>
            <p:nvPr/>
          </p:nvSpPr>
          <p:spPr bwMode="auto">
            <a:xfrm>
              <a:off x="29010667" y="13314769"/>
              <a:ext cx="133190" cy="87981"/>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9" name="Freeform 2932"/>
            <p:cNvSpPr>
              <a:spLocks noChangeAspect="1"/>
            </p:cNvSpPr>
            <p:nvPr/>
          </p:nvSpPr>
          <p:spPr bwMode="auto">
            <a:xfrm>
              <a:off x="29118881" y="13330765"/>
              <a:ext cx="116542" cy="87981"/>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0" name="Freeform 2933"/>
            <p:cNvSpPr>
              <a:spLocks noChangeAspect="1"/>
            </p:cNvSpPr>
            <p:nvPr/>
          </p:nvSpPr>
          <p:spPr bwMode="auto">
            <a:xfrm>
              <a:off x="29227101" y="13314769"/>
              <a:ext cx="258054" cy="111973"/>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1" name="Freeform 2934"/>
            <p:cNvSpPr>
              <a:spLocks noChangeAspect="1"/>
            </p:cNvSpPr>
            <p:nvPr/>
          </p:nvSpPr>
          <p:spPr bwMode="auto">
            <a:xfrm>
              <a:off x="29435209" y="13450739"/>
              <a:ext cx="224762" cy="119969"/>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2" name="Freeform 2935"/>
            <p:cNvSpPr>
              <a:spLocks noChangeAspect="1"/>
            </p:cNvSpPr>
            <p:nvPr/>
          </p:nvSpPr>
          <p:spPr bwMode="auto">
            <a:xfrm>
              <a:off x="29535101" y="13330765"/>
              <a:ext cx="374601" cy="87981"/>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3" name="Freeform 2936"/>
            <p:cNvSpPr>
              <a:spLocks noChangeAspect="1"/>
            </p:cNvSpPr>
            <p:nvPr/>
          </p:nvSpPr>
          <p:spPr bwMode="auto">
            <a:xfrm>
              <a:off x="31466364" y="14218554"/>
              <a:ext cx="41625" cy="39988"/>
            </a:xfrm>
            <a:custGeom>
              <a:avLst/>
              <a:gdLst>
                <a:gd name="T0" fmla="*/ 5 w 5"/>
                <a:gd name="T1" fmla="*/ 5 h 5"/>
                <a:gd name="T2" fmla="*/ 1 w 5"/>
                <a:gd name="T3" fmla="*/ 5 h 5"/>
                <a:gd name="T4" fmla="*/ 0 w 5"/>
                <a:gd name="T5" fmla="*/ 2 h 5"/>
                <a:gd name="T6" fmla="*/ 4 w 5"/>
                <a:gd name="T7" fmla="*/ 0 h 5"/>
                <a:gd name="T8" fmla="*/ 5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4" name="Freeform 2937"/>
            <p:cNvSpPr>
              <a:spLocks noChangeAspect="1"/>
            </p:cNvSpPr>
            <p:nvPr/>
          </p:nvSpPr>
          <p:spPr bwMode="auto">
            <a:xfrm>
              <a:off x="28702661" y="15218310"/>
              <a:ext cx="33298" cy="63985"/>
            </a:xfrm>
            <a:custGeom>
              <a:avLst/>
              <a:gdLst>
                <a:gd name="T0" fmla="*/ 4 w 3"/>
                <a:gd name="T1" fmla="*/ 6 h 9"/>
                <a:gd name="T2" fmla="*/ 3 w 3"/>
                <a:gd name="T3" fmla="*/ 11 h 9"/>
                <a:gd name="T4" fmla="*/ 1 w 3"/>
                <a:gd name="T5" fmla="*/ 6 h 9"/>
                <a:gd name="T6" fmla="*/ 1 w 3"/>
                <a:gd name="T7" fmla="*/ 0 h 9"/>
                <a:gd name="T8" fmla="*/ 4 w 3"/>
                <a:gd name="T9" fmla="*/ 6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5" name="Freeform 2938"/>
            <p:cNvSpPr>
              <a:spLocks noChangeAspect="1"/>
            </p:cNvSpPr>
            <p:nvPr/>
          </p:nvSpPr>
          <p:spPr bwMode="auto">
            <a:xfrm>
              <a:off x="28752607" y="15210314"/>
              <a:ext cx="24976" cy="71980"/>
            </a:xfrm>
            <a:custGeom>
              <a:avLst/>
              <a:gdLst>
                <a:gd name="T0" fmla="*/ 4 w 3"/>
                <a:gd name="T1" fmla="*/ 7 h 10"/>
                <a:gd name="T2" fmla="*/ 4 w 3"/>
                <a:gd name="T3" fmla="*/ 12 h 10"/>
                <a:gd name="T4" fmla="*/ 1 w 3"/>
                <a:gd name="T5" fmla="*/ 7 h 10"/>
                <a:gd name="T6" fmla="*/ 1 w 3"/>
                <a:gd name="T7" fmla="*/ 1 h 10"/>
                <a:gd name="T8" fmla="*/ 4 w 3"/>
                <a:gd name="T9" fmla="*/ 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6" name="Freeform 2939"/>
            <p:cNvSpPr>
              <a:spLocks noChangeAspect="1"/>
            </p:cNvSpPr>
            <p:nvPr/>
          </p:nvSpPr>
          <p:spPr bwMode="auto">
            <a:xfrm>
              <a:off x="31874262" y="16921902"/>
              <a:ext cx="41619" cy="15996"/>
            </a:xfrm>
            <a:custGeom>
              <a:avLst/>
              <a:gdLst>
                <a:gd name="T0" fmla="*/ 2 w 5"/>
                <a:gd name="T1" fmla="*/ 3 h 2"/>
                <a:gd name="T2" fmla="*/ 1 w 5"/>
                <a:gd name="T3" fmla="*/ 2 h 2"/>
                <a:gd name="T4" fmla="*/ 4 w 5"/>
                <a:gd name="T5" fmla="*/ 0 h 2"/>
                <a:gd name="T6" fmla="*/ 6 w 5"/>
                <a:gd name="T7" fmla="*/ 2 h 2"/>
                <a:gd name="T8" fmla="*/ 2 w 5"/>
                <a:gd name="T9" fmla="*/ 3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7" name="Freeform 2940"/>
            <p:cNvSpPr>
              <a:spLocks noChangeAspect="1"/>
            </p:cNvSpPr>
            <p:nvPr/>
          </p:nvSpPr>
          <p:spPr bwMode="auto">
            <a:xfrm>
              <a:off x="31474691" y="16833920"/>
              <a:ext cx="41619" cy="63985"/>
            </a:xfrm>
            <a:custGeom>
              <a:avLst/>
              <a:gdLst>
                <a:gd name="T0" fmla="*/ 5 w 6"/>
                <a:gd name="T1" fmla="*/ 7 h 9"/>
                <a:gd name="T2" fmla="*/ 1 w 6"/>
                <a:gd name="T3" fmla="*/ 11 h 9"/>
                <a:gd name="T4" fmla="*/ 1 w 6"/>
                <a:gd name="T5" fmla="*/ 5 h 9"/>
                <a:gd name="T6" fmla="*/ 5 w 6"/>
                <a:gd name="T7" fmla="*/ 1 h 9"/>
                <a:gd name="T8" fmla="*/ 5 w 6"/>
                <a:gd name="T9" fmla="*/ 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8" name="Freeform 2946"/>
            <p:cNvSpPr>
              <a:spLocks noChangeAspect="1"/>
            </p:cNvSpPr>
            <p:nvPr/>
          </p:nvSpPr>
          <p:spPr bwMode="auto">
            <a:xfrm>
              <a:off x="34388232" y="14066588"/>
              <a:ext cx="16649" cy="55989"/>
            </a:xfrm>
            <a:custGeom>
              <a:avLst/>
              <a:gdLst>
                <a:gd name="T0" fmla="*/ 2 w 2"/>
                <a:gd name="T1" fmla="*/ 6 h 8"/>
                <a:gd name="T2" fmla="*/ 1 w 2"/>
                <a:gd name="T3" fmla="*/ 9 h 8"/>
                <a:gd name="T4" fmla="*/ 0 w 2"/>
                <a:gd name="T5" fmla="*/ 5 h 8"/>
                <a:gd name="T6" fmla="*/ 1 w 2"/>
                <a:gd name="T7" fmla="*/ 0 h 8"/>
                <a:gd name="T8" fmla="*/ 2 w 2"/>
                <a:gd name="T9" fmla="*/ 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9" name="Freeform 2947"/>
            <p:cNvSpPr>
              <a:spLocks noChangeAspect="1"/>
            </p:cNvSpPr>
            <p:nvPr/>
          </p:nvSpPr>
          <p:spPr bwMode="auto">
            <a:xfrm>
              <a:off x="34388232" y="14138573"/>
              <a:ext cx="16649" cy="47988"/>
            </a:xfrm>
            <a:custGeom>
              <a:avLst/>
              <a:gdLst>
                <a:gd name="T0" fmla="*/ 2 w 2"/>
                <a:gd name="T1" fmla="*/ 5 h 6"/>
                <a:gd name="T2" fmla="*/ 1 w 2"/>
                <a:gd name="T3" fmla="*/ 8 h 6"/>
                <a:gd name="T4" fmla="*/ 0 w 2"/>
                <a:gd name="T5" fmla="*/ 4 h 6"/>
                <a:gd name="T6" fmla="*/ 1 w 2"/>
                <a:gd name="T7" fmla="*/ 0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0" name="Freeform 2957"/>
            <p:cNvSpPr>
              <a:spLocks noChangeAspect="1"/>
            </p:cNvSpPr>
            <p:nvPr/>
          </p:nvSpPr>
          <p:spPr bwMode="auto">
            <a:xfrm>
              <a:off x="30667221" y="13322770"/>
              <a:ext cx="33298" cy="39988"/>
            </a:xfrm>
            <a:custGeom>
              <a:avLst/>
              <a:gdLst>
                <a:gd name="T0" fmla="*/ 3 w 4"/>
                <a:gd name="T1" fmla="*/ 5 h 5"/>
                <a:gd name="T2" fmla="*/ 0 w 4"/>
                <a:gd name="T3" fmla="*/ 5 h 5"/>
                <a:gd name="T4" fmla="*/ 1 w 4"/>
                <a:gd name="T5" fmla="*/ 2 h 5"/>
                <a:gd name="T6" fmla="*/ 4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1" name="Oval 2973"/>
            <p:cNvSpPr>
              <a:spLocks noChangeAspect="1" noChangeArrowheads="1"/>
            </p:cNvSpPr>
            <p:nvPr/>
          </p:nvSpPr>
          <p:spPr bwMode="auto">
            <a:xfrm>
              <a:off x="30683869" y="12554955"/>
              <a:ext cx="24976" cy="39988"/>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2" name="Freeform 2977"/>
            <p:cNvSpPr>
              <a:spLocks noChangeAspect="1"/>
            </p:cNvSpPr>
            <p:nvPr/>
          </p:nvSpPr>
          <p:spPr bwMode="auto">
            <a:xfrm>
              <a:off x="31716096" y="17273817"/>
              <a:ext cx="8327" cy="23992"/>
            </a:xfrm>
            <a:custGeom>
              <a:avLst/>
              <a:gdLst>
                <a:gd name="T0" fmla="*/ 2 w 2"/>
                <a:gd name="T1" fmla="*/ 3 h 3"/>
                <a:gd name="T2" fmla="*/ 1 w 2"/>
                <a:gd name="T3" fmla="*/ 3 h 3"/>
                <a:gd name="T4" fmla="*/ 0 w 2"/>
                <a:gd name="T5" fmla="*/ 1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3" name="Freeform 2980"/>
            <p:cNvSpPr>
              <a:spLocks noChangeAspect="1"/>
            </p:cNvSpPr>
            <p:nvPr/>
          </p:nvSpPr>
          <p:spPr bwMode="auto">
            <a:xfrm>
              <a:off x="34213417" y="14890392"/>
              <a:ext cx="16649" cy="31992"/>
            </a:xfrm>
            <a:custGeom>
              <a:avLst/>
              <a:gdLst>
                <a:gd name="T0" fmla="*/ 3 w 2"/>
                <a:gd name="T1" fmla="*/ 3 h 3"/>
                <a:gd name="T2" fmla="*/ 2 w 2"/>
                <a:gd name="T3" fmla="*/ 4 h 3"/>
                <a:gd name="T4" fmla="*/ 0 w 2"/>
                <a:gd name="T5" fmla="*/ 1 h 3"/>
                <a:gd name="T6" fmla="*/ 2 w 2"/>
                <a:gd name="T7" fmla="*/ 0 h 3"/>
                <a:gd name="T8" fmla="*/ 3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4" name="Freeform 3012"/>
            <p:cNvSpPr>
              <a:spLocks noChangeAspect="1"/>
            </p:cNvSpPr>
            <p:nvPr/>
          </p:nvSpPr>
          <p:spPr bwMode="auto">
            <a:xfrm>
              <a:off x="31466364" y="13346761"/>
              <a:ext cx="8327" cy="15996"/>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5" name="Freeform 3033"/>
            <p:cNvSpPr>
              <a:spLocks noChangeAspect="1"/>
            </p:cNvSpPr>
            <p:nvPr/>
          </p:nvSpPr>
          <p:spPr bwMode="auto">
            <a:xfrm>
              <a:off x="29901375" y="13330765"/>
              <a:ext cx="58273" cy="47988"/>
            </a:xfrm>
            <a:custGeom>
              <a:avLst/>
              <a:gdLst>
                <a:gd name="T0" fmla="*/ 7 w 7"/>
                <a:gd name="T1" fmla="*/ 1 h 6"/>
                <a:gd name="T2" fmla="*/ 5 w 7"/>
                <a:gd name="T3" fmla="*/ 7 h 6"/>
                <a:gd name="T4" fmla="*/ 1 w 7"/>
                <a:gd name="T5" fmla="*/ 7 h 6"/>
                <a:gd name="T6" fmla="*/ 3 w 7"/>
                <a:gd name="T7" fmla="*/ 1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6" name="Freeform 3034"/>
            <p:cNvSpPr>
              <a:spLocks noChangeAspect="1"/>
            </p:cNvSpPr>
            <p:nvPr/>
          </p:nvSpPr>
          <p:spPr bwMode="auto">
            <a:xfrm>
              <a:off x="30017917" y="13322770"/>
              <a:ext cx="91571" cy="39988"/>
            </a:xfrm>
            <a:custGeom>
              <a:avLst/>
              <a:gdLst>
                <a:gd name="T0" fmla="*/ 1 w 11"/>
                <a:gd name="T1" fmla="*/ 1 h 5"/>
                <a:gd name="T2" fmla="*/ 12 w 11"/>
                <a:gd name="T3" fmla="*/ 1 h 5"/>
                <a:gd name="T4" fmla="*/ 12 w 11"/>
                <a:gd name="T5" fmla="*/ 5 h 5"/>
                <a:gd name="T6" fmla="*/ 2 w 11"/>
                <a:gd name="T7" fmla="*/ 4 h 5"/>
                <a:gd name="T8" fmla="*/ 1 w 11"/>
                <a:gd name="T9" fmla="*/ 1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7" name="Freeform 3035"/>
            <p:cNvSpPr>
              <a:spLocks noChangeAspect="1"/>
            </p:cNvSpPr>
            <p:nvPr/>
          </p:nvSpPr>
          <p:spPr bwMode="auto">
            <a:xfrm>
              <a:off x="30142786" y="13266781"/>
              <a:ext cx="124863" cy="47988"/>
            </a:xfrm>
            <a:custGeom>
              <a:avLst/>
              <a:gdLst>
                <a:gd name="T0" fmla="*/ 4 w 15"/>
                <a:gd name="T1" fmla="*/ 1 h 7"/>
                <a:gd name="T2" fmla="*/ 1 w 15"/>
                <a:gd name="T3" fmla="*/ 7 h 7"/>
                <a:gd name="T4" fmla="*/ 6 w 15"/>
                <a:gd name="T5" fmla="*/ 6 h 7"/>
                <a:gd name="T6" fmla="*/ 13 w 15"/>
                <a:gd name="T7" fmla="*/ 7 h 7"/>
                <a:gd name="T8" fmla="*/ 18 w 15"/>
                <a:gd name="T9" fmla="*/ 2 h 7"/>
                <a:gd name="T10" fmla="*/ 13 w 15"/>
                <a:gd name="T11" fmla="*/ 1 h 7"/>
                <a:gd name="T12" fmla="*/ 7 w 15"/>
                <a:gd name="T13" fmla="*/ 2 h 7"/>
                <a:gd name="T14" fmla="*/ 4 w 15"/>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8" name="Freeform 3036"/>
            <p:cNvSpPr>
              <a:spLocks noChangeAspect="1"/>
            </p:cNvSpPr>
            <p:nvPr/>
          </p:nvSpPr>
          <p:spPr bwMode="auto">
            <a:xfrm>
              <a:off x="29801482" y="12946858"/>
              <a:ext cx="66595" cy="87981"/>
            </a:xfrm>
            <a:custGeom>
              <a:avLst/>
              <a:gdLst>
                <a:gd name="T0" fmla="*/ 6 w 7"/>
                <a:gd name="T1" fmla="*/ 1 h 13"/>
                <a:gd name="T2" fmla="*/ 8 w 7"/>
                <a:gd name="T3" fmla="*/ 6 h 13"/>
                <a:gd name="T4" fmla="*/ 5 w 7"/>
                <a:gd name="T5" fmla="*/ 14 h 13"/>
                <a:gd name="T6" fmla="*/ 1 w 7"/>
                <a:gd name="T7" fmla="*/ 13 h 13"/>
                <a:gd name="T8" fmla="*/ 1 w 7"/>
                <a:gd name="T9" fmla="*/ 5 h 13"/>
                <a:gd name="T10" fmla="*/ 6 w 7"/>
                <a:gd name="T11" fmla="*/ 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9" name="Freeform 3037"/>
            <p:cNvSpPr>
              <a:spLocks noChangeAspect="1"/>
            </p:cNvSpPr>
            <p:nvPr/>
          </p:nvSpPr>
          <p:spPr bwMode="auto">
            <a:xfrm>
              <a:off x="29759863" y="13010842"/>
              <a:ext cx="41619" cy="23997"/>
            </a:xfrm>
            <a:custGeom>
              <a:avLst/>
              <a:gdLst>
                <a:gd name="T0" fmla="*/ 4 w 5"/>
                <a:gd name="T1" fmla="*/ 0 h 4"/>
                <a:gd name="T2" fmla="*/ 5 w 5"/>
                <a:gd name="T3" fmla="*/ 4 h 4"/>
                <a:gd name="T4" fmla="*/ 1 w 5"/>
                <a:gd name="T5" fmla="*/ 5 h 4"/>
                <a:gd name="T6" fmla="*/ 4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0" name="Freeform 3038"/>
            <p:cNvSpPr>
              <a:spLocks noChangeAspect="1"/>
            </p:cNvSpPr>
            <p:nvPr/>
          </p:nvSpPr>
          <p:spPr bwMode="auto">
            <a:xfrm>
              <a:off x="29843107" y="12922866"/>
              <a:ext cx="74917" cy="143965"/>
            </a:xfrm>
            <a:custGeom>
              <a:avLst/>
              <a:gdLst>
                <a:gd name="T0" fmla="*/ 10 w 9"/>
                <a:gd name="T1" fmla="*/ 1 h 20"/>
                <a:gd name="T2" fmla="*/ 10 w 9"/>
                <a:gd name="T3" fmla="*/ 5 h 20"/>
                <a:gd name="T4" fmla="*/ 6 w 9"/>
                <a:gd name="T5" fmla="*/ 5 h 20"/>
                <a:gd name="T6" fmla="*/ 5 w 9"/>
                <a:gd name="T7" fmla="*/ 14 h 20"/>
                <a:gd name="T8" fmla="*/ 9 w 9"/>
                <a:gd name="T9" fmla="*/ 16 h 20"/>
                <a:gd name="T10" fmla="*/ 7 w 9"/>
                <a:gd name="T11" fmla="*/ 19 h 20"/>
                <a:gd name="T12" fmla="*/ 4 w 9"/>
                <a:gd name="T13" fmla="*/ 19 h 20"/>
                <a:gd name="T14" fmla="*/ 1 w 9"/>
                <a:gd name="T15" fmla="*/ 23 h 20"/>
                <a:gd name="T16" fmla="*/ 1 w 9"/>
                <a:gd name="T17" fmla="*/ 17 h 20"/>
                <a:gd name="T18" fmla="*/ 4 w 9"/>
                <a:gd name="T19" fmla="*/ 6 h 20"/>
                <a:gd name="T20" fmla="*/ 5 w 9"/>
                <a:gd name="T21" fmla="*/ 1 h 20"/>
                <a:gd name="T22" fmla="*/ 10 w 9"/>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1" name="Freeform 3039"/>
            <p:cNvSpPr>
              <a:spLocks noChangeAspect="1"/>
            </p:cNvSpPr>
            <p:nvPr/>
          </p:nvSpPr>
          <p:spPr bwMode="auto">
            <a:xfrm>
              <a:off x="30067863" y="13346761"/>
              <a:ext cx="233083" cy="127969"/>
            </a:xfrm>
            <a:custGeom>
              <a:avLst/>
              <a:gdLst>
                <a:gd name="T0" fmla="*/ 4 w 29"/>
                <a:gd name="T1" fmla="*/ 20 h 17"/>
                <a:gd name="T2" fmla="*/ 10 w 29"/>
                <a:gd name="T3" fmla="*/ 18 h 17"/>
                <a:gd name="T4" fmla="*/ 16 w 29"/>
                <a:gd name="T5" fmla="*/ 14 h 17"/>
                <a:gd name="T6" fmla="*/ 24 w 29"/>
                <a:gd name="T7" fmla="*/ 11 h 17"/>
                <a:gd name="T8" fmla="*/ 28 w 29"/>
                <a:gd name="T9" fmla="*/ 8 h 17"/>
                <a:gd name="T10" fmla="*/ 34 w 29"/>
                <a:gd name="T11" fmla="*/ 4 h 17"/>
                <a:gd name="T12" fmla="*/ 35 w 29"/>
                <a:gd name="T13" fmla="*/ 1 h 17"/>
                <a:gd name="T14" fmla="*/ 29 w 29"/>
                <a:gd name="T15" fmla="*/ 1 h 17"/>
                <a:gd name="T16" fmla="*/ 17 w 29"/>
                <a:gd name="T17" fmla="*/ 2 h 17"/>
                <a:gd name="T18" fmla="*/ 5 w 29"/>
                <a:gd name="T19" fmla="*/ 5 h 17"/>
                <a:gd name="T20" fmla="*/ 0 w 29"/>
                <a:gd name="T21" fmla="*/ 11 h 17"/>
                <a:gd name="T22" fmla="*/ 4 w 29"/>
                <a:gd name="T23" fmla="*/ 14 h 17"/>
                <a:gd name="T24" fmla="*/ 4 w 29"/>
                <a:gd name="T25" fmla="*/ 2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2" name="Freeform 3040"/>
            <p:cNvSpPr>
              <a:spLocks noChangeAspect="1"/>
            </p:cNvSpPr>
            <p:nvPr/>
          </p:nvSpPr>
          <p:spPr bwMode="auto">
            <a:xfrm>
              <a:off x="30026244" y="12626935"/>
              <a:ext cx="116542" cy="47988"/>
            </a:xfrm>
            <a:custGeom>
              <a:avLst/>
              <a:gdLst>
                <a:gd name="T0" fmla="*/ 4 w 14"/>
                <a:gd name="T1" fmla="*/ 1 h 7"/>
                <a:gd name="T2" fmla="*/ 13 w 14"/>
                <a:gd name="T3" fmla="*/ 1 h 7"/>
                <a:gd name="T4" fmla="*/ 17 w 14"/>
                <a:gd name="T5" fmla="*/ 3 h 7"/>
                <a:gd name="T6" fmla="*/ 13 w 14"/>
                <a:gd name="T7" fmla="*/ 6 h 7"/>
                <a:gd name="T8" fmla="*/ 6 w 14"/>
                <a:gd name="T9" fmla="*/ 6 h 7"/>
                <a:gd name="T10" fmla="*/ 1 w 14"/>
                <a:gd name="T11" fmla="*/ 7 h 7"/>
                <a:gd name="T12" fmla="*/ 4 w 14"/>
                <a:gd name="T13" fmla="*/ 1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3" name="Freeform 3041"/>
            <p:cNvSpPr>
              <a:spLocks noChangeAspect="1"/>
            </p:cNvSpPr>
            <p:nvPr/>
          </p:nvSpPr>
          <p:spPr bwMode="auto">
            <a:xfrm>
              <a:off x="29868078" y="12578947"/>
              <a:ext cx="108220" cy="55989"/>
            </a:xfrm>
            <a:custGeom>
              <a:avLst/>
              <a:gdLst>
                <a:gd name="T0" fmla="*/ 9 w 13"/>
                <a:gd name="T1" fmla="*/ 3 h 8"/>
                <a:gd name="T2" fmla="*/ 12 w 13"/>
                <a:gd name="T3" fmla="*/ 1 h 8"/>
                <a:gd name="T4" fmla="*/ 15 w 13"/>
                <a:gd name="T5" fmla="*/ 7 h 8"/>
                <a:gd name="T6" fmla="*/ 10 w 13"/>
                <a:gd name="T7" fmla="*/ 6 h 8"/>
                <a:gd name="T8" fmla="*/ 6 w 13"/>
                <a:gd name="T9" fmla="*/ 7 h 8"/>
                <a:gd name="T10" fmla="*/ 5 w 13"/>
                <a:gd name="T11" fmla="*/ 6 h 8"/>
                <a:gd name="T12" fmla="*/ 1 w 13"/>
                <a:gd name="T13" fmla="*/ 7 h 8"/>
                <a:gd name="T14" fmla="*/ 1 w 13"/>
                <a:gd name="T15" fmla="*/ 2 h 8"/>
                <a:gd name="T16" fmla="*/ 9 w 13"/>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4" name="Freeform 3042"/>
            <p:cNvSpPr>
              <a:spLocks noChangeAspect="1"/>
            </p:cNvSpPr>
            <p:nvPr/>
          </p:nvSpPr>
          <p:spPr bwMode="auto">
            <a:xfrm>
              <a:off x="30142786" y="12642931"/>
              <a:ext cx="99893" cy="15996"/>
            </a:xfrm>
            <a:custGeom>
              <a:avLst/>
              <a:gdLst>
                <a:gd name="T0" fmla="*/ 0 w 13"/>
                <a:gd name="T1" fmla="*/ 0 h 2"/>
                <a:gd name="T2" fmla="*/ 0 w 13"/>
                <a:gd name="T3" fmla="*/ 3 h 2"/>
                <a:gd name="T4" fmla="*/ 15 w 13"/>
                <a:gd name="T5" fmla="*/ 2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5" name="Freeform 3043"/>
            <p:cNvSpPr>
              <a:spLocks noChangeAspect="1"/>
            </p:cNvSpPr>
            <p:nvPr/>
          </p:nvSpPr>
          <p:spPr bwMode="auto">
            <a:xfrm>
              <a:off x="30192732" y="12778901"/>
              <a:ext cx="133190" cy="95977"/>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6" name="Freeform 3044"/>
            <p:cNvSpPr>
              <a:spLocks noChangeAspect="1"/>
            </p:cNvSpPr>
            <p:nvPr/>
          </p:nvSpPr>
          <p:spPr bwMode="auto">
            <a:xfrm>
              <a:off x="30325923" y="12594943"/>
              <a:ext cx="91566" cy="47988"/>
            </a:xfrm>
            <a:custGeom>
              <a:avLst/>
              <a:gdLst>
                <a:gd name="T0" fmla="*/ 6 w 11"/>
                <a:gd name="T1" fmla="*/ 0 h 6"/>
                <a:gd name="T2" fmla="*/ 14 w 11"/>
                <a:gd name="T3" fmla="*/ 5 h 6"/>
                <a:gd name="T4" fmla="*/ 11 w 11"/>
                <a:gd name="T5" fmla="*/ 7 h 6"/>
                <a:gd name="T6" fmla="*/ 5 w 11"/>
                <a:gd name="T7" fmla="*/ 7 h 6"/>
                <a:gd name="T8" fmla="*/ 0 w 11"/>
                <a:gd name="T9" fmla="*/ 5 h 6"/>
                <a:gd name="T10" fmla="*/ 6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7" name="Freeform 3045"/>
            <p:cNvSpPr>
              <a:spLocks noChangeAspect="1"/>
            </p:cNvSpPr>
            <p:nvPr/>
          </p:nvSpPr>
          <p:spPr bwMode="auto">
            <a:xfrm>
              <a:off x="30342571" y="12227031"/>
              <a:ext cx="141512" cy="319923"/>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8" name="Freeform 3046"/>
            <p:cNvSpPr>
              <a:spLocks noChangeAspect="1"/>
            </p:cNvSpPr>
            <p:nvPr/>
          </p:nvSpPr>
          <p:spPr bwMode="auto">
            <a:xfrm>
              <a:off x="30417488" y="12179043"/>
              <a:ext cx="58273" cy="71985"/>
            </a:xfrm>
            <a:custGeom>
              <a:avLst/>
              <a:gdLst>
                <a:gd name="T0" fmla="*/ 6 w 7"/>
                <a:gd name="T1" fmla="*/ 1 h 9"/>
                <a:gd name="T2" fmla="*/ 7 w 7"/>
                <a:gd name="T3" fmla="*/ 9 h 9"/>
                <a:gd name="T4" fmla="*/ 2 w 7"/>
                <a:gd name="T5" fmla="*/ 10 h 9"/>
                <a:gd name="T6" fmla="*/ 2 w 7"/>
                <a:gd name="T7" fmla="*/ 4 h 9"/>
                <a:gd name="T8" fmla="*/ 6 w 7"/>
                <a:gd name="T9" fmla="*/ 1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9" name="Freeform 3048"/>
            <p:cNvSpPr>
              <a:spLocks noChangeAspect="1"/>
            </p:cNvSpPr>
            <p:nvPr/>
          </p:nvSpPr>
          <p:spPr bwMode="auto">
            <a:xfrm>
              <a:off x="30409167" y="12746909"/>
              <a:ext cx="283030" cy="11197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0" name="Freeform 3049"/>
            <p:cNvSpPr>
              <a:spLocks noChangeAspect="1"/>
            </p:cNvSpPr>
            <p:nvPr/>
          </p:nvSpPr>
          <p:spPr bwMode="auto">
            <a:xfrm>
              <a:off x="30567328" y="12634936"/>
              <a:ext cx="83244" cy="39988"/>
            </a:xfrm>
            <a:custGeom>
              <a:avLst/>
              <a:gdLst>
                <a:gd name="T0" fmla="*/ 4 w 10"/>
                <a:gd name="T1" fmla="*/ 1 h 5"/>
                <a:gd name="T2" fmla="*/ 1 w 10"/>
                <a:gd name="T3" fmla="*/ 2 h 5"/>
                <a:gd name="T4" fmla="*/ 6 w 10"/>
                <a:gd name="T5" fmla="*/ 5 h 5"/>
                <a:gd name="T6" fmla="*/ 11 w 10"/>
                <a:gd name="T7" fmla="*/ 5 h 5"/>
                <a:gd name="T8" fmla="*/ 11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1" name="Freeform 3050"/>
            <p:cNvSpPr>
              <a:spLocks noChangeAspect="1"/>
            </p:cNvSpPr>
            <p:nvPr/>
          </p:nvSpPr>
          <p:spPr bwMode="auto">
            <a:xfrm>
              <a:off x="30633923" y="12458978"/>
              <a:ext cx="124869" cy="55984"/>
            </a:xfrm>
            <a:custGeom>
              <a:avLst/>
              <a:gdLst>
                <a:gd name="T0" fmla="*/ 2 w 15"/>
                <a:gd name="T1" fmla="*/ 0 h 7"/>
                <a:gd name="T2" fmla="*/ 16 w 15"/>
                <a:gd name="T3" fmla="*/ 1 h 7"/>
                <a:gd name="T4" fmla="*/ 17 w 15"/>
                <a:gd name="T5" fmla="*/ 8 h 7"/>
                <a:gd name="T6" fmla="*/ 4 w 15"/>
                <a:gd name="T7" fmla="*/ 5 h 7"/>
                <a:gd name="T8" fmla="*/ 1 w 15"/>
                <a:gd name="T9" fmla="*/ 1 h 7"/>
                <a:gd name="T10" fmla="*/ 2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2" name="Freeform 3052"/>
            <p:cNvSpPr>
              <a:spLocks noChangeAspect="1"/>
            </p:cNvSpPr>
            <p:nvPr/>
          </p:nvSpPr>
          <p:spPr bwMode="auto">
            <a:xfrm>
              <a:off x="30700518" y="13234788"/>
              <a:ext cx="58273" cy="87981"/>
            </a:xfrm>
            <a:custGeom>
              <a:avLst/>
              <a:gdLst>
                <a:gd name="T0" fmla="*/ 8 w 8"/>
                <a:gd name="T1" fmla="*/ 1 h 13"/>
                <a:gd name="T2" fmla="*/ 8 w 8"/>
                <a:gd name="T3" fmla="*/ 7 h 13"/>
                <a:gd name="T4" fmla="*/ 3 w 8"/>
                <a:gd name="T5" fmla="*/ 14 h 13"/>
                <a:gd name="T6" fmla="*/ 0 w 8"/>
                <a:gd name="T7" fmla="*/ 13 h 13"/>
                <a:gd name="T8" fmla="*/ 3 w 8"/>
                <a:gd name="T9" fmla="*/ 5 h 13"/>
                <a:gd name="T10" fmla="*/ 8 w 8"/>
                <a:gd name="T11" fmla="*/ 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3" name="Freeform 3053"/>
            <p:cNvSpPr>
              <a:spLocks noChangeAspect="1"/>
            </p:cNvSpPr>
            <p:nvPr/>
          </p:nvSpPr>
          <p:spPr bwMode="auto">
            <a:xfrm>
              <a:off x="31158363" y="12522963"/>
              <a:ext cx="108215" cy="71980"/>
            </a:xfrm>
            <a:custGeom>
              <a:avLst/>
              <a:gdLst>
                <a:gd name="T0" fmla="*/ 2 w 14"/>
                <a:gd name="T1" fmla="*/ 0 h 9"/>
                <a:gd name="T2" fmla="*/ 16 w 14"/>
                <a:gd name="T3" fmla="*/ 9 h 9"/>
                <a:gd name="T4" fmla="*/ 6 w 14"/>
                <a:gd name="T5" fmla="*/ 10 h 9"/>
                <a:gd name="T6" fmla="*/ 5 w 14"/>
                <a:gd name="T7" fmla="*/ 4 h 9"/>
                <a:gd name="T8" fmla="*/ 0 w 14"/>
                <a:gd name="T9" fmla="*/ 2 h 9"/>
                <a:gd name="T10" fmla="*/ 2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4" name="Freeform 3054"/>
            <p:cNvSpPr>
              <a:spLocks noChangeAspect="1"/>
            </p:cNvSpPr>
            <p:nvPr/>
          </p:nvSpPr>
          <p:spPr bwMode="auto">
            <a:xfrm>
              <a:off x="31166685" y="12634936"/>
              <a:ext cx="108220" cy="23992"/>
            </a:xfrm>
            <a:custGeom>
              <a:avLst/>
              <a:gdLst>
                <a:gd name="T0" fmla="*/ 9 w 14"/>
                <a:gd name="T1" fmla="*/ 0 h 3"/>
                <a:gd name="T2" fmla="*/ 17 w 14"/>
                <a:gd name="T3" fmla="*/ 3 h 3"/>
                <a:gd name="T4" fmla="*/ 9 w 14"/>
                <a:gd name="T5" fmla="*/ 4 h 3"/>
                <a:gd name="T6" fmla="*/ 0 w 14"/>
                <a:gd name="T7" fmla="*/ 1 h 3"/>
                <a:gd name="T8" fmla="*/ 9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5" name="Freeform 3055"/>
            <p:cNvSpPr>
              <a:spLocks noChangeAspect="1"/>
            </p:cNvSpPr>
            <p:nvPr/>
          </p:nvSpPr>
          <p:spPr bwMode="auto">
            <a:xfrm>
              <a:off x="31358149" y="13242789"/>
              <a:ext cx="149839" cy="127969"/>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6" name="Freeform 3056"/>
            <p:cNvSpPr>
              <a:spLocks noChangeAspect="1"/>
            </p:cNvSpPr>
            <p:nvPr/>
          </p:nvSpPr>
          <p:spPr bwMode="auto">
            <a:xfrm>
              <a:off x="31025173" y="13058831"/>
              <a:ext cx="58268" cy="47988"/>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7" name="Freeform 3057"/>
            <p:cNvSpPr>
              <a:spLocks noChangeAspect="1"/>
            </p:cNvSpPr>
            <p:nvPr/>
          </p:nvSpPr>
          <p:spPr bwMode="auto">
            <a:xfrm>
              <a:off x="31033494" y="13098824"/>
              <a:ext cx="41625" cy="39988"/>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8" name="Freeform 3058"/>
            <p:cNvSpPr>
              <a:spLocks noChangeAspect="1"/>
            </p:cNvSpPr>
            <p:nvPr/>
          </p:nvSpPr>
          <p:spPr bwMode="auto">
            <a:xfrm>
              <a:off x="31000197" y="13106819"/>
              <a:ext cx="66595" cy="95977"/>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9" name="Freeform 3059"/>
            <p:cNvSpPr>
              <a:spLocks noChangeAspect="1"/>
            </p:cNvSpPr>
            <p:nvPr/>
          </p:nvSpPr>
          <p:spPr bwMode="auto">
            <a:xfrm>
              <a:off x="31691125" y="12738908"/>
              <a:ext cx="982280" cy="839800"/>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0" name="Freeform 3060"/>
            <p:cNvSpPr>
              <a:spLocks noChangeAspect="1"/>
            </p:cNvSpPr>
            <p:nvPr/>
          </p:nvSpPr>
          <p:spPr bwMode="auto">
            <a:xfrm>
              <a:off x="32290482" y="12658927"/>
              <a:ext cx="74917" cy="39993"/>
            </a:xfrm>
            <a:custGeom>
              <a:avLst/>
              <a:gdLst>
                <a:gd name="T0" fmla="*/ 1 w 10"/>
                <a:gd name="T1" fmla="*/ 1 h 6"/>
                <a:gd name="T2" fmla="*/ 11 w 10"/>
                <a:gd name="T3" fmla="*/ 1 h 6"/>
                <a:gd name="T4" fmla="*/ 11 w 10"/>
                <a:gd name="T5" fmla="*/ 5 h 6"/>
                <a:gd name="T6" fmla="*/ 1 w 10"/>
                <a:gd name="T7" fmla="*/ 6 h 6"/>
                <a:gd name="T8" fmla="*/ 1 w 10"/>
                <a:gd name="T9" fmla="*/ 1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1" name="Freeform 3061"/>
            <p:cNvSpPr>
              <a:spLocks noChangeAspect="1"/>
            </p:cNvSpPr>
            <p:nvPr/>
          </p:nvSpPr>
          <p:spPr bwMode="auto">
            <a:xfrm>
              <a:off x="32456970" y="12898869"/>
              <a:ext cx="416220" cy="231947"/>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2" name="Freeform 3062"/>
            <p:cNvSpPr>
              <a:spLocks noChangeAspect="1"/>
            </p:cNvSpPr>
            <p:nvPr/>
          </p:nvSpPr>
          <p:spPr bwMode="auto">
            <a:xfrm>
              <a:off x="32706703" y="12714916"/>
              <a:ext cx="233083" cy="255938"/>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3" name="Freeform 3063"/>
            <p:cNvSpPr>
              <a:spLocks noChangeAspect="1"/>
            </p:cNvSpPr>
            <p:nvPr/>
          </p:nvSpPr>
          <p:spPr bwMode="auto">
            <a:xfrm>
              <a:off x="33097947" y="13034839"/>
              <a:ext cx="124869" cy="151961"/>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4" name="Freeform 3064"/>
            <p:cNvSpPr>
              <a:spLocks noChangeAspect="1"/>
            </p:cNvSpPr>
            <p:nvPr/>
          </p:nvSpPr>
          <p:spPr bwMode="auto">
            <a:xfrm>
              <a:off x="33272762" y="13170804"/>
              <a:ext cx="91566" cy="87981"/>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5" name="Freeform 3065"/>
            <p:cNvSpPr>
              <a:spLocks noChangeAspect="1"/>
            </p:cNvSpPr>
            <p:nvPr/>
          </p:nvSpPr>
          <p:spPr bwMode="auto">
            <a:xfrm>
              <a:off x="33464221" y="13274781"/>
              <a:ext cx="149839" cy="95977"/>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6" name="Freeform 3066"/>
            <p:cNvSpPr>
              <a:spLocks noChangeAspect="1"/>
            </p:cNvSpPr>
            <p:nvPr/>
          </p:nvSpPr>
          <p:spPr bwMode="auto">
            <a:xfrm>
              <a:off x="33680655" y="13346761"/>
              <a:ext cx="83244" cy="151966"/>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7" name="Freeform 3067"/>
            <p:cNvSpPr>
              <a:spLocks noChangeAspect="1"/>
            </p:cNvSpPr>
            <p:nvPr/>
          </p:nvSpPr>
          <p:spPr bwMode="auto">
            <a:xfrm>
              <a:off x="33747251" y="13562712"/>
              <a:ext cx="99893" cy="6398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8" name="Freeform 3068"/>
            <p:cNvSpPr>
              <a:spLocks noChangeAspect="1"/>
            </p:cNvSpPr>
            <p:nvPr/>
          </p:nvSpPr>
          <p:spPr bwMode="auto">
            <a:xfrm>
              <a:off x="33331030" y="13314769"/>
              <a:ext cx="66595" cy="55989"/>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9" name="Freeform 3069"/>
            <p:cNvSpPr>
              <a:spLocks noChangeAspect="1"/>
            </p:cNvSpPr>
            <p:nvPr/>
          </p:nvSpPr>
          <p:spPr bwMode="auto">
            <a:xfrm>
              <a:off x="33572441" y="13466735"/>
              <a:ext cx="133190" cy="63985"/>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0" name="Freeform 3070"/>
            <p:cNvSpPr>
              <a:spLocks noChangeAspect="1"/>
            </p:cNvSpPr>
            <p:nvPr/>
          </p:nvSpPr>
          <p:spPr bwMode="auto">
            <a:xfrm>
              <a:off x="33589090" y="13706677"/>
              <a:ext cx="83244" cy="23992"/>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1" name="Freeform 3071"/>
            <p:cNvSpPr>
              <a:spLocks noChangeAspect="1"/>
            </p:cNvSpPr>
            <p:nvPr/>
          </p:nvSpPr>
          <p:spPr bwMode="auto">
            <a:xfrm>
              <a:off x="29468506" y="10491452"/>
              <a:ext cx="482816" cy="639846"/>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2" name="Freeform 3072"/>
            <p:cNvSpPr>
              <a:spLocks noChangeAspect="1"/>
            </p:cNvSpPr>
            <p:nvPr/>
          </p:nvSpPr>
          <p:spPr bwMode="auto">
            <a:xfrm>
              <a:off x="29543428" y="11043317"/>
              <a:ext cx="166488" cy="151966"/>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3" name="Freeform 3073"/>
            <p:cNvSpPr>
              <a:spLocks noChangeAspect="1"/>
            </p:cNvSpPr>
            <p:nvPr/>
          </p:nvSpPr>
          <p:spPr bwMode="auto">
            <a:xfrm>
              <a:off x="29967971" y="11147294"/>
              <a:ext cx="158166" cy="159961"/>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4" name="Freeform 3074"/>
            <p:cNvSpPr>
              <a:spLocks noChangeAspect="1"/>
            </p:cNvSpPr>
            <p:nvPr/>
          </p:nvSpPr>
          <p:spPr bwMode="auto">
            <a:xfrm>
              <a:off x="29718238" y="11203278"/>
              <a:ext cx="149839" cy="175958"/>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5" name="Freeform 3076"/>
            <p:cNvSpPr>
              <a:spLocks noChangeAspect="1"/>
            </p:cNvSpPr>
            <p:nvPr/>
          </p:nvSpPr>
          <p:spPr bwMode="auto">
            <a:xfrm>
              <a:off x="29784834" y="11307256"/>
              <a:ext cx="116542" cy="207950"/>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6" name="Freeform 3077"/>
            <p:cNvSpPr>
              <a:spLocks noChangeAspect="1"/>
            </p:cNvSpPr>
            <p:nvPr/>
          </p:nvSpPr>
          <p:spPr bwMode="auto">
            <a:xfrm>
              <a:off x="29884726" y="11275263"/>
              <a:ext cx="74922" cy="207950"/>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7" name="Freeform 3078"/>
            <p:cNvSpPr>
              <a:spLocks noChangeAspect="1"/>
            </p:cNvSpPr>
            <p:nvPr/>
          </p:nvSpPr>
          <p:spPr bwMode="auto">
            <a:xfrm>
              <a:off x="29967971" y="11267263"/>
              <a:ext cx="108220" cy="159961"/>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8" name="Freeform 3079"/>
            <p:cNvSpPr>
              <a:spLocks noChangeAspect="1"/>
            </p:cNvSpPr>
            <p:nvPr/>
          </p:nvSpPr>
          <p:spPr bwMode="auto">
            <a:xfrm>
              <a:off x="29934673" y="11395232"/>
              <a:ext cx="66595" cy="63985"/>
            </a:xfrm>
            <a:custGeom>
              <a:avLst/>
              <a:gdLst>
                <a:gd name="T0" fmla="*/ 6 w 9"/>
                <a:gd name="T1" fmla="*/ 1 h 9"/>
                <a:gd name="T2" fmla="*/ 9 w 9"/>
                <a:gd name="T3" fmla="*/ 2 h 9"/>
                <a:gd name="T4" fmla="*/ 9 w 9"/>
                <a:gd name="T5" fmla="*/ 9 h 9"/>
                <a:gd name="T6" fmla="*/ 1 w 9"/>
                <a:gd name="T7" fmla="*/ 11 h 9"/>
                <a:gd name="T8" fmla="*/ 1 w 9"/>
                <a:gd name="T9" fmla="*/ 9 h 9"/>
                <a:gd name="T10" fmla="*/ 6 w 9"/>
                <a:gd name="T11" fmla="*/ 1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9" name="Freeform 3080"/>
            <p:cNvSpPr>
              <a:spLocks noChangeAspect="1"/>
            </p:cNvSpPr>
            <p:nvPr/>
          </p:nvSpPr>
          <p:spPr bwMode="auto">
            <a:xfrm>
              <a:off x="29268720" y="11267263"/>
              <a:ext cx="249732" cy="327923"/>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0" name="Freeform 3081"/>
            <p:cNvSpPr>
              <a:spLocks noChangeAspect="1"/>
            </p:cNvSpPr>
            <p:nvPr/>
          </p:nvSpPr>
          <p:spPr bwMode="auto">
            <a:xfrm>
              <a:off x="29510131" y="11163290"/>
              <a:ext cx="66595" cy="47988"/>
            </a:xfrm>
            <a:custGeom>
              <a:avLst/>
              <a:gdLst>
                <a:gd name="T0" fmla="*/ 5 w 8"/>
                <a:gd name="T1" fmla="*/ 2 h 7"/>
                <a:gd name="T2" fmla="*/ 10 w 8"/>
                <a:gd name="T3" fmla="*/ 7 h 7"/>
                <a:gd name="T4" fmla="*/ 4 w 8"/>
                <a:gd name="T5" fmla="*/ 7 h 7"/>
                <a:gd name="T6" fmla="*/ 0 w 8"/>
                <a:gd name="T7" fmla="*/ 1 h 7"/>
                <a:gd name="T8" fmla="*/ 5 w 8"/>
                <a:gd name="T9" fmla="*/ 2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1" name="Freeform 3082"/>
            <p:cNvSpPr>
              <a:spLocks noChangeAspect="1"/>
            </p:cNvSpPr>
            <p:nvPr/>
          </p:nvSpPr>
          <p:spPr bwMode="auto">
            <a:xfrm>
              <a:off x="29701590" y="10875360"/>
              <a:ext cx="33298" cy="55984"/>
            </a:xfrm>
            <a:custGeom>
              <a:avLst/>
              <a:gdLst>
                <a:gd name="T0" fmla="*/ 1 w 4"/>
                <a:gd name="T1" fmla="*/ 0 h 7"/>
                <a:gd name="T2" fmla="*/ 5 w 4"/>
                <a:gd name="T3" fmla="*/ 3 h 7"/>
                <a:gd name="T4" fmla="*/ 1 w 4"/>
                <a:gd name="T5" fmla="*/ 5 h 7"/>
                <a:gd name="T6" fmla="*/ 4 w 4"/>
                <a:gd name="T7" fmla="*/ 8 h 7"/>
                <a:gd name="T8" fmla="*/ 1 w 4"/>
                <a:gd name="T9" fmla="*/ 9 h 7"/>
                <a:gd name="T10" fmla="*/ 0 w 4"/>
                <a:gd name="T11" fmla="*/ 6 h 7"/>
                <a:gd name="T12" fmla="*/ 1 w 4"/>
                <a:gd name="T13" fmla="*/ 5 h 7"/>
                <a:gd name="T14" fmla="*/ 0 w 4"/>
                <a:gd name="T15" fmla="*/ 3 h 7"/>
                <a:gd name="T16" fmla="*/ 1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2" name="Freeform 3083"/>
            <p:cNvSpPr>
              <a:spLocks noChangeAspect="1"/>
            </p:cNvSpPr>
            <p:nvPr/>
          </p:nvSpPr>
          <p:spPr bwMode="auto">
            <a:xfrm>
              <a:off x="29943000" y="10979332"/>
              <a:ext cx="41619" cy="63985"/>
            </a:xfrm>
            <a:custGeom>
              <a:avLst/>
              <a:gdLst>
                <a:gd name="T0" fmla="*/ 1 w 5"/>
                <a:gd name="T1" fmla="*/ 1 h 8"/>
                <a:gd name="T2" fmla="*/ 4 w 5"/>
                <a:gd name="T3" fmla="*/ 1 h 8"/>
                <a:gd name="T4" fmla="*/ 5 w 5"/>
                <a:gd name="T5" fmla="*/ 6 h 8"/>
                <a:gd name="T6" fmla="*/ 1 w 5"/>
                <a:gd name="T7" fmla="*/ 10 h 8"/>
                <a:gd name="T8" fmla="*/ 1 w 5"/>
                <a:gd name="T9" fmla="*/ 6 h 8"/>
                <a:gd name="T10" fmla="*/ 1 w 5"/>
                <a:gd name="T11" fmla="*/ 1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3" name="Freeform 3086"/>
            <p:cNvSpPr>
              <a:spLocks noChangeAspect="1"/>
            </p:cNvSpPr>
            <p:nvPr/>
          </p:nvSpPr>
          <p:spPr bwMode="auto">
            <a:xfrm>
              <a:off x="35262292" y="14322526"/>
              <a:ext cx="158166" cy="103977"/>
            </a:xfrm>
            <a:custGeom>
              <a:avLst/>
              <a:gdLst>
                <a:gd name="T0" fmla="*/ 18 w 20"/>
                <a:gd name="T1" fmla="*/ 1 h 14"/>
                <a:gd name="T2" fmla="*/ 12 w 20"/>
                <a:gd name="T3" fmla="*/ 1 h 14"/>
                <a:gd name="T4" fmla="*/ 5 w 20"/>
                <a:gd name="T5" fmla="*/ 6 h 14"/>
                <a:gd name="T6" fmla="*/ 5 w 20"/>
                <a:gd name="T7" fmla="*/ 7 h 14"/>
                <a:gd name="T8" fmla="*/ 1 w 20"/>
                <a:gd name="T9" fmla="*/ 12 h 14"/>
                <a:gd name="T10" fmla="*/ 4 w 20"/>
                <a:gd name="T11" fmla="*/ 16 h 14"/>
                <a:gd name="T12" fmla="*/ 19 w 20"/>
                <a:gd name="T13" fmla="*/ 16 h 14"/>
                <a:gd name="T14" fmla="*/ 24 w 20"/>
                <a:gd name="T15" fmla="*/ 12 h 14"/>
                <a:gd name="T16" fmla="*/ 22 w 20"/>
                <a:gd name="T17" fmla="*/ 2 h 14"/>
                <a:gd name="T18" fmla="*/ 18 w 20"/>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4"/>
                <a:gd name="T32" fmla="*/ 20 w 2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4">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4" name="Freeform 3087"/>
            <p:cNvSpPr>
              <a:spLocks noChangeAspect="1"/>
            </p:cNvSpPr>
            <p:nvPr/>
          </p:nvSpPr>
          <p:spPr bwMode="auto">
            <a:xfrm>
              <a:off x="35420459" y="14194557"/>
              <a:ext cx="141512" cy="79981"/>
            </a:xfrm>
            <a:custGeom>
              <a:avLst/>
              <a:gdLst>
                <a:gd name="T0" fmla="*/ 17 w 17"/>
                <a:gd name="T1" fmla="*/ 0 h 11"/>
                <a:gd name="T2" fmla="*/ 12 w 17"/>
                <a:gd name="T3" fmla="*/ 5 h 11"/>
                <a:gd name="T4" fmla="*/ 1 w 17"/>
                <a:gd name="T5" fmla="*/ 8 h 11"/>
                <a:gd name="T6" fmla="*/ 4 w 17"/>
                <a:gd name="T7" fmla="*/ 13 h 11"/>
                <a:gd name="T8" fmla="*/ 11 w 17"/>
                <a:gd name="T9" fmla="*/ 11 h 11"/>
                <a:gd name="T10" fmla="*/ 16 w 17"/>
                <a:gd name="T11" fmla="*/ 11 h 11"/>
                <a:gd name="T12" fmla="*/ 21 w 17"/>
                <a:gd name="T13" fmla="*/ 2 h 11"/>
                <a:gd name="T14" fmla="*/ 17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5" name="Freeform 3088"/>
            <p:cNvSpPr>
              <a:spLocks noChangeAspect="1"/>
            </p:cNvSpPr>
            <p:nvPr/>
          </p:nvSpPr>
          <p:spPr bwMode="auto">
            <a:xfrm>
              <a:off x="34230066" y="14026600"/>
              <a:ext cx="66595" cy="127969"/>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6" name="Freeform 3089"/>
            <p:cNvSpPr>
              <a:spLocks noChangeAspect="1"/>
            </p:cNvSpPr>
            <p:nvPr/>
          </p:nvSpPr>
          <p:spPr bwMode="auto">
            <a:xfrm>
              <a:off x="34280013" y="14170565"/>
              <a:ext cx="58273" cy="7198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7" name="Freeform 3090"/>
            <p:cNvSpPr>
              <a:spLocks noChangeAspect="1"/>
            </p:cNvSpPr>
            <p:nvPr/>
          </p:nvSpPr>
          <p:spPr bwMode="auto">
            <a:xfrm>
              <a:off x="33905417" y="14626453"/>
              <a:ext cx="274703" cy="255938"/>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8" name="Freeform 3091"/>
            <p:cNvSpPr>
              <a:spLocks noChangeAspect="1"/>
            </p:cNvSpPr>
            <p:nvPr/>
          </p:nvSpPr>
          <p:spPr bwMode="auto">
            <a:xfrm>
              <a:off x="34196769" y="14682442"/>
              <a:ext cx="49946" cy="63985"/>
            </a:xfrm>
            <a:custGeom>
              <a:avLst/>
              <a:gdLst>
                <a:gd name="T0" fmla="*/ 5 w 6"/>
                <a:gd name="T1" fmla="*/ 1 h 9"/>
                <a:gd name="T2" fmla="*/ 6 w 6"/>
                <a:gd name="T3" fmla="*/ 7 h 9"/>
                <a:gd name="T4" fmla="*/ 6 w 6"/>
                <a:gd name="T5" fmla="*/ 11 h 9"/>
                <a:gd name="T6" fmla="*/ 1 w 6"/>
                <a:gd name="T7" fmla="*/ 7 h 9"/>
                <a:gd name="T8" fmla="*/ 2 w 6"/>
                <a:gd name="T9" fmla="*/ 2 h 9"/>
                <a:gd name="T10" fmla="*/ 5 w 6"/>
                <a:gd name="T11" fmla="*/ 1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9" name="Freeform 3092"/>
            <p:cNvSpPr>
              <a:spLocks noChangeAspect="1"/>
            </p:cNvSpPr>
            <p:nvPr/>
          </p:nvSpPr>
          <p:spPr bwMode="auto">
            <a:xfrm>
              <a:off x="34271691" y="14754422"/>
              <a:ext cx="41619" cy="39993"/>
            </a:xfrm>
            <a:custGeom>
              <a:avLst/>
              <a:gdLst>
                <a:gd name="T0" fmla="*/ 2 w 5"/>
                <a:gd name="T1" fmla="*/ 1 h 6"/>
                <a:gd name="T2" fmla="*/ 6 w 5"/>
                <a:gd name="T3" fmla="*/ 4 h 6"/>
                <a:gd name="T4" fmla="*/ 2 w 5"/>
                <a:gd name="T5" fmla="*/ 7 h 6"/>
                <a:gd name="T6" fmla="*/ 0 w 5"/>
                <a:gd name="T7" fmla="*/ 6 h 6"/>
                <a:gd name="T8" fmla="*/ 2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0" name="Freeform 3093"/>
            <p:cNvSpPr>
              <a:spLocks noChangeAspect="1"/>
            </p:cNvSpPr>
            <p:nvPr/>
          </p:nvSpPr>
          <p:spPr bwMode="auto">
            <a:xfrm>
              <a:off x="28629511" y="13618695"/>
              <a:ext cx="3979066" cy="3135242"/>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1" name="Freeform 3094"/>
            <p:cNvSpPr>
              <a:spLocks noChangeAspect="1"/>
            </p:cNvSpPr>
            <p:nvPr/>
          </p:nvSpPr>
          <p:spPr bwMode="auto">
            <a:xfrm>
              <a:off x="30608952" y="13674685"/>
              <a:ext cx="116542" cy="55984"/>
            </a:xfrm>
            <a:custGeom>
              <a:avLst/>
              <a:gdLst>
                <a:gd name="T0" fmla="*/ 1 w 14"/>
                <a:gd name="T1" fmla="*/ 0 h 8"/>
                <a:gd name="T2" fmla="*/ 5 w 14"/>
                <a:gd name="T3" fmla="*/ 5 h 8"/>
                <a:gd name="T4" fmla="*/ 13 w 14"/>
                <a:gd name="T5" fmla="*/ 1 h 8"/>
                <a:gd name="T6" fmla="*/ 16 w 14"/>
                <a:gd name="T7" fmla="*/ 5 h 8"/>
                <a:gd name="T8" fmla="*/ 7 w 14"/>
                <a:gd name="T9" fmla="*/ 9 h 8"/>
                <a:gd name="T10" fmla="*/ 1 w 14"/>
                <a:gd name="T11" fmla="*/ 7 h 8"/>
                <a:gd name="T12" fmla="*/ 0 w 14"/>
                <a:gd name="T13" fmla="*/ 1 h 8"/>
                <a:gd name="T14" fmla="*/ 1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2" name="Freeform 3095"/>
            <p:cNvSpPr>
              <a:spLocks noChangeAspect="1"/>
            </p:cNvSpPr>
            <p:nvPr/>
          </p:nvSpPr>
          <p:spPr bwMode="auto">
            <a:xfrm>
              <a:off x="30567328" y="13682680"/>
              <a:ext cx="41625" cy="47988"/>
            </a:xfrm>
            <a:custGeom>
              <a:avLst/>
              <a:gdLst>
                <a:gd name="T0" fmla="*/ 4 w 5"/>
                <a:gd name="T1" fmla="*/ 0 h 6"/>
                <a:gd name="T2" fmla="*/ 0 w 5"/>
                <a:gd name="T3" fmla="*/ 6 h 6"/>
                <a:gd name="T4" fmla="*/ 6 w 5"/>
                <a:gd name="T5" fmla="*/ 6 h 6"/>
                <a:gd name="T6" fmla="*/ 4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3" name="Freeform 3096"/>
            <p:cNvSpPr>
              <a:spLocks noChangeAspect="1"/>
            </p:cNvSpPr>
            <p:nvPr/>
          </p:nvSpPr>
          <p:spPr bwMode="auto">
            <a:xfrm>
              <a:off x="31166685" y="13938619"/>
              <a:ext cx="74922" cy="63985"/>
            </a:xfrm>
            <a:custGeom>
              <a:avLst/>
              <a:gdLst>
                <a:gd name="T0" fmla="*/ 2 w 10"/>
                <a:gd name="T1" fmla="*/ 1 h 8"/>
                <a:gd name="T2" fmla="*/ 2 w 10"/>
                <a:gd name="T3" fmla="*/ 7 h 8"/>
                <a:gd name="T4" fmla="*/ 11 w 10"/>
                <a:gd name="T5" fmla="*/ 9 h 8"/>
                <a:gd name="T6" fmla="*/ 10 w 10"/>
                <a:gd name="T7" fmla="*/ 5 h 8"/>
                <a:gd name="T8" fmla="*/ 11 w 10"/>
                <a:gd name="T9" fmla="*/ 1 h 8"/>
                <a:gd name="T10" fmla="*/ 7 w 10"/>
                <a:gd name="T11" fmla="*/ 3 h 8"/>
                <a:gd name="T12" fmla="*/ 5 w 10"/>
                <a:gd name="T13" fmla="*/ 0 h 8"/>
                <a:gd name="T14" fmla="*/ 5 w 10"/>
                <a:gd name="T15" fmla="*/ 3 h 8"/>
                <a:gd name="T16" fmla="*/ 2 w 10"/>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4" name="Freeform 3097"/>
            <p:cNvSpPr>
              <a:spLocks noChangeAspect="1"/>
            </p:cNvSpPr>
            <p:nvPr/>
          </p:nvSpPr>
          <p:spPr bwMode="auto">
            <a:xfrm>
              <a:off x="31233280" y="14122577"/>
              <a:ext cx="33298" cy="39988"/>
            </a:xfrm>
            <a:custGeom>
              <a:avLst/>
              <a:gdLst>
                <a:gd name="T0" fmla="*/ 4 w 4"/>
                <a:gd name="T1" fmla="*/ 1 h 6"/>
                <a:gd name="T2" fmla="*/ 4 w 4"/>
                <a:gd name="T3" fmla="*/ 7 h 6"/>
                <a:gd name="T4" fmla="*/ 0 w 4"/>
                <a:gd name="T5" fmla="*/ 6 h 6"/>
                <a:gd name="T6" fmla="*/ 0 w 4"/>
                <a:gd name="T7" fmla="*/ 2 h 6"/>
                <a:gd name="T8" fmla="*/ 4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5" name="Freeform 3098"/>
            <p:cNvSpPr>
              <a:spLocks noChangeAspect="1"/>
            </p:cNvSpPr>
            <p:nvPr/>
          </p:nvSpPr>
          <p:spPr bwMode="auto">
            <a:xfrm>
              <a:off x="32715024" y="15154325"/>
              <a:ext cx="49946" cy="79981"/>
            </a:xfrm>
            <a:custGeom>
              <a:avLst/>
              <a:gdLst>
                <a:gd name="T0" fmla="*/ 6 w 6"/>
                <a:gd name="T1" fmla="*/ 0 h 12"/>
                <a:gd name="T2" fmla="*/ 7 w 6"/>
                <a:gd name="T3" fmla="*/ 2 h 12"/>
                <a:gd name="T4" fmla="*/ 2 w 6"/>
                <a:gd name="T5" fmla="*/ 14 h 12"/>
                <a:gd name="T6" fmla="*/ 0 w 6"/>
                <a:gd name="T7" fmla="*/ 12 h 12"/>
                <a:gd name="T8" fmla="*/ 1 w 6"/>
                <a:gd name="T9" fmla="*/ 5 h 12"/>
                <a:gd name="T10" fmla="*/ 6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6" name="Freeform 3099"/>
            <p:cNvSpPr>
              <a:spLocks noChangeAspect="1"/>
            </p:cNvSpPr>
            <p:nvPr/>
          </p:nvSpPr>
          <p:spPr bwMode="auto">
            <a:xfrm>
              <a:off x="31874262" y="16841921"/>
              <a:ext cx="41619" cy="71980"/>
            </a:xfrm>
            <a:custGeom>
              <a:avLst/>
              <a:gdLst>
                <a:gd name="T0" fmla="*/ 0 w 5"/>
                <a:gd name="T1" fmla="*/ 2 h 10"/>
                <a:gd name="T2" fmla="*/ 4 w 5"/>
                <a:gd name="T3" fmla="*/ 1 h 10"/>
                <a:gd name="T4" fmla="*/ 6 w 5"/>
                <a:gd name="T5" fmla="*/ 7 h 10"/>
                <a:gd name="T6" fmla="*/ 5 w 5"/>
                <a:gd name="T7" fmla="*/ 12 h 10"/>
                <a:gd name="T8" fmla="*/ 1 w 5"/>
                <a:gd name="T9" fmla="*/ 8 h 10"/>
                <a:gd name="T10" fmla="*/ 0 w 5"/>
                <a:gd name="T11" fmla="*/ 2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7" name="Freeform 3100"/>
            <p:cNvSpPr>
              <a:spLocks noChangeAspect="1"/>
            </p:cNvSpPr>
            <p:nvPr/>
          </p:nvSpPr>
          <p:spPr bwMode="auto">
            <a:xfrm>
              <a:off x="31532959" y="16953894"/>
              <a:ext cx="341303" cy="367911"/>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8" name="Freeform 3101"/>
            <p:cNvSpPr>
              <a:spLocks noChangeAspect="1"/>
            </p:cNvSpPr>
            <p:nvPr/>
          </p:nvSpPr>
          <p:spPr bwMode="auto">
            <a:xfrm>
              <a:off x="30867006" y="16362037"/>
              <a:ext cx="158166" cy="63985"/>
            </a:xfrm>
            <a:custGeom>
              <a:avLst/>
              <a:gdLst>
                <a:gd name="T0" fmla="*/ 1 w 19"/>
                <a:gd name="T1" fmla="*/ 2 h 9"/>
                <a:gd name="T2" fmla="*/ 0 w 19"/>
                <a:gd name="T3" fmla="*/ 6 h 9"/>
                <a:gd name="T4" fmla="*/ 6 w 19"/>
                <a:gd name="T5" fmla="*/ 10 h 9"/>
                <a:gd name="T6" fmla="*/ 10 w 19"/>
                <a:gd name="T7" fmla="*/ 9 h 9"/>
                <a:gd name="T8" fmla="*/ 13 w 19"/>
                <a:gd name="T9" fmla="*/ 10 h 9"/>
                <a:gd name="T10" fmla="*/ 18 w 19"/>
                <a:gd name="T11" fmla="*/ 5 h 9"/>
                <a:gd name="T12" fmla="*/ 22 w 19"/>
                <a:gd name="T13" fmla="*/ 6 h 9"/>
                <a:gd name="T14" fmla="*/ 23 w 19"/>
                <a:gd name="T15" fmla="*/ 4 h 9"/>
                <a:gd name="T16" fmla="*/ 21 w 19"/>
                <a:gd name="T17" fmla="*/ 4 h 9"/>
                <a:gd name="T18" fmla="*/ 17 w 19"/>
                <a:gd name="T19" fmla="*/ 4 h 9"/>
                <a:gd name="T20" fmla="*/ 16 w 19"/>
                <a:gd name="T21" fmla="*/ 2 h 9"/>
                <a:gd name="T22" fmla="*/ 16 w 19"/>
                <a:gd name="T23" fmla="*/ 0 h 9"/>
                <a:gd name="T24" fmla="*/ 1 w 19"/>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9" name="Freeform 3118"/>
            <p:cNvSpPr>
              <a:spLocks noChangeAspect="1"/>
            </p:cNvSpPr>
            <p:nvPr/>
          </p:nvSpPr>
          <p:spPr bwMode="auto">
            <a:xfrm>
              <a:off x="34679584" y="16466009"/>
              <a:ext cx="8327" cy="31992"/>
            </a:xfrm>
            <a:custGeom>
              <a:avLst/>
              <a:gdLst>
                <a:gd name="T0" fmla="*/ 2 w 2"/>
                <a:gd name="T1" fmla="*/ 3 h 4"/>
                <a:gd name="T2" fmla="*/ 1 w 2"/>
                <a:gd name="T3" fmla="*/ 5 h 4"/>
                <a:gd name="T4" fmla="*/ 0 w 2"/>
                <a:gd name="T5" fmla="*/ 3 h 4"/>
                <a:gd name="T6" fmla="*/ 1 w 2"/>
                <a:gd name="T7" fmla="*/ 0 h 4"/>
                <a:gd name="T8" fmla="*/ 2 w 2"/>
                <a:gd name="T9" fmla="*/ 3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0" name="Freeform 3119"/>
            <p:cNvSpPr>
              <a:spLocks noChangeAspect="1"/>
            </p:cNvSpPr>
            <p:nvPr/>
          </p:nvSpPr>
          <p:spPr bwMode="auto">
            <a:xfrm>
              <a:off x="34687911" y="16410025"/>
              <a:ext cx="8322" cy="31992"/>
            </a:xfrm>
            <a:custGeom>
              <a:avLst/>
              <a:gdLst>
                <a:gd name="T0" fmla="*/ 2 w 2"/>
                <a:gd name="T1" fmla="*/ 4 h 4"/>
                <a:gd name="T2" fmla="*/ 1 w 2"/>
                <a:gd name="T3" fmla="*/ 5 h 4"/>
                <a:gd name="T4" fmla="*/ 0 w 2"/>
                <a:gd name="T5" fmla="*/ 3 h 4"/>
                <a:gd name="T6" fmla="*/ 1 w 2"/>
                <a:gd name="T7" fmla="*/ 1 h 4"/>
                <a:gd name="T8" fmla="*/ 2 w 2"/>
                <a:gd name="T9" fmla="*/ 4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1" name="Oval 3131"/>
            <p:cNvSpPr>
              <a:spLocks noChangeAspect="1" noChangeArrowheads="1"/>
            </p:cNvSpPr>
            <p:nvPr/>
          </p:nvSpPr>
          <p:spPr bwMode="auto">
            <a:xfrm>
              <a:off x="34396554" y="16937898"/>
              <a:ext cx="8327" cy="23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2" name="Freeform 3132"/>
            <p:cNvSpPr>
              <a:spLocks noChangeAspect="1"/>
            </p:cNvSpPr>
            <p:nvPr/>
          </p:nvSpPr>
          <p:spPr bwMode="auto">
            <a:xfrm>
              <a:off x="34306759" y="16498001"/>
              <a:ext cx="557737" cy="591855"/>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3" name="Freeform 3133"/>
            <p:cNvSpPr>
              <a:spLocks noChangeAspect="1"/>
            </p:cNvSpPr>
            <p:nvPr/>
          </p:nvSpPr>
          <p:spPr bwMode="auto">
            <a:xfrm>
              <a:off x="34471477" y="16218071"/>
              <a:ext cx="158161" cy="295926"/>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4" name="Freeform 3134"/>
            <p:cNvSpPr>
              <a:spLocks noChangeAspect="1"/>
            </p:cNvSpPr>
            <p:nvPr/>
          </p:nvSpPr>
          <p:spPr bwMode="auto">
            <a:xfrm>
              <a:off x="33455901" y="16937899"/>
              <a:ext cx="973952" cy="767816"/>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5" name="Freeform 3135"/>
            <p:cNvSpPr>
              <a:spLocks noChangeAspect="1"/>
            </p:cNvSpPr>
            <p:nvPr/>
          </p:nvSpPr>
          <p:spPr bwMode="auto">
            <a:xfrm>
              <a:off x="33530816" y="17689717"/>
              <a:ext cx="83244" cy="95977"/>
            </a:xfrm>
            <a:custGeom>
              <a:avLst/>
              <a:gdLst>
                <a:gd name="T0" fmla="*/ 9 w 11"/>
                <a:gd name="T1" fmla="*/ 0 h 12"/>
                <a:gd name="T2" fmla="*/ 12 w 11"/>
                <a:gd name="T3" fmla="*/ 4 h 12"/>
                <a:gd name="T4" fmla="*/ 9 w 11"/>
                <a:gd name="T5" fmla="*/ 6 h 12"/>
                <a:gd name="T6" fmla="*/ 13 w 11"/>
                <a:gd name="T7" fmla="*/ 10 h 12"/>
                <a:gd name="T8" fmla="*/ 9 w 11"/>
                <a:gd name="T9" fmla="*/ 13 h 12"/>
                <a:gd name="T10" fmla="*/ 1 w 11"/>
                <a:gd name="T11" fmla="*/ 15 h 12"/>
                <a:gd name="T12" fmla="*/ 1 w 11"/>
                <a:gd name="T13" fmla="*/ 13 h 12"/>
                <a:gd name="T14" fmla="*/ 7 w 11"/>
                <a:gd name="T15" fmla="*/ 1 h 12"/>
                <a:gd name="T16" fmla="*/ 9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6" name="Freeform 3138"/>
            <p:cNvSpPr>
              <a:spLocks noChangeAspect="1"/>
            </p:cNvSpPr>
            <p:nvPr/>
          </p:nvSpPr>
          <p:spPr bwMode="auto">
            <a:xfrm>
              <a:off x="15125558" y="4476903"/>
              <a:ext cx="1023899" cy="503876"/>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7" name="Freeform 3139"/>
            <p:cNvSpPr>
              <a:spLocks noChangeAspect="1"/>
            </p:cNvSpPr>
            <p:nvPr/>
          </p:nvSpPr>
          <p:spPr bwMode="auto">
            <a:xfrm>
              <a:off x="16549029" y="3765072"/>
              <a:ext cx="124869" cy="87981"/>
            </a:xfrm>
            <a:custGeom>
              <a:avLst/>
              <a:gdLst>
                <a:gd name="T0" fmla="*/ 4 w 16"/>
                <a:gd name="T1" fmla="*/ 15 h 13"/>
                <a:gd name="T2" fmla="*/ 1 w 16"/>
                <a:gd name="T3" fmla="*/ 13 h 13"/>
                <a:gd name="T4" fmla="*/ 6 w 16"/>
                <a:gd name="T5" fmla="*/ 7 h 13"/>
                <a:gd name="T6" fmla="*/ 12 w 16"/>
                <a:gd name="T7" fmla="*/ 1 h 13"/>
                <a:gd name="T8" fmla="*/ 17 w 16"/>
                <a:gd name="T9" fmla="*/ 1 h 13"/>
                <a:gd name="T10" fmla="*/ 17 w 16"/>
                <a:gd name="T11" fmla="*/ 7 h 13"/>
                <a:gd name="T12" fmla="*/ 7 w 16"/>
                <a:gd name="T13" fmla="*/ 9 h 13"/>
                <a:gd name="T14" fmla="*/ 4 w 16"/>
                <a:gd name="T15" fmla="*/ 15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8" name="Freeform 3147"/>
            <p:cNvSpPr>
              <a:spLocks noChangeAspect="1"/>
            </p:cNvSpPr>
            <p:nvPr/>
          </p:nvSpPr>
          <p:spPr bwMode="auto">
            <a:xfrm>
              <a:off x="30275976" y="6124505"/>
              <a:ext cx="91566" cy="71980"/>
            </a:xfrm>
            <a:custGeom>
              <a:avLst/>
              <a:gdLst>
                <a:gd name="T0" fmla="*/ 13 w 12"/>
                <a:gd name="T1" fmla="*/ 2 h 10"/>
                <a:gd name="T2" fmla="*/ 11 w 12"/>
                <a:gd name="T3" fmla="*/ 10 h 10"/>
                <a:gd name="T4" fmla="*/ 2 w 12"/>
                <a:gd name="T5" fmla="*/ 10 h 10"/>
                <a:gd name="T6" fmla="*/ 6 w 12"/>
                <a:gd name="T7" fmla="*/ 1 h 10"/>
                <a:gd name="T8" fmla="*/ 13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9" name="Freeform 3148"/>
            <p:cNvSpPr>
              <a:spLocks noChangeAspect="1"/>
            </p:cNvSpPr>
            <p:nvPr/>
          </p:nvSpPr>
          <p:spPr bwMode="auto">
            <a:xfrm>
              <a:off x="32565185" y="5596633"/>
              <a:ext cx="91571" cy="87976"/>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0" name="Freeform 3226"/>
            <p:cNvSpPr>
              <a:spLocks noChangeAspect="1"/>
            </p:cNvSpPr>
            <p:nvPr/>
          </p:nvSpPr>
          <p:spPr bwMode="auto">
            <a:xfrm>
              <a:off x="31832637" y="7300219"/>
              <a:ext cx="74922" cy="79981"/>
            </a:xfrm>
            <a:custGeom>
              <a:avLst/>
              <a:gdLst>
                <a:gd name="T0" fmla="*/ 5 w 9"/>
                <a:gd name="T1" fmla="*/ 9 h 11"/>
                <a:gd name="T2" fmla="*/ 0 w 9"/>
                <a:gd name="T3" fmla="*/ 13 h 11"/>
                <a:gd name="T4" fmla="*/ 4 w 9"/>
                <a:gd name="T5" fmla="*/ 6 h 11"/>
                <a:gd name="T6" fmla="*/ 10 w 9"/>
                <a:gd name="T7" fmla="*/ 1 h 11"/>
                <a:gd name="T8" fmla="*/ 5 w 9"/>
                <a:gd name="T9" fmla="*/ 9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1" name="Freeform 3271"/>
            <p:cNvSpPr>
              <a:spLocks noChangeAspect="1"/>
            </p:cNvSpPr>
            <p:nvPr/>
          </p:nvSpPr>
          <p:spPr bwMode="auto">
            <a:xfrm>
              <a:off x="30242679" y="6148497"/>
              <a:ext cx="33298" cy="23997"/>
            </a:xfrm>
            <a:custGeom>
              <a:avLst/>
              <a:gdLst>
                <a:gd name="T0" fmla="*/ 5 w 4"/>
                <a:gd name="T1" fmla="*/ 3 h 3"/>
                <a:gd name="T2" fmla="*/ 3 w 4"/>
                <a:gd name="T3" fmla="*/ 4 h 3"/>
                <a:gd name="T4" fmla="*/ 0 w 4"/>
                <a:gd name="T5" fmla="*/ 3 h 3"/>
                <a:gd name="T6" fmla="*/ 3 w 4"/>
                <a:gd name="T7" fmla="*/ 0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2" name="Freeform 3454"/>
            <p:cNvSpPr>
              <a:spLocks noChangeAspect="1"/>
            </p:cNvSpPr>
            <p:nvPr/>
          </p:nvSpPr>
          <p:spPr bwMode="auto">
            <a:xfrm>
              <a:off x="32948108" y="6108509"/>
              <a:ext cx="133190" cy="111973"/>
            </a:xfrm>
            <a:custGeom>
              <a:avLst/>
              <a:gdLst>
                <a:gd name="T0" fmla="*/ 4 w 16"/>
                <a:gd name="T1" fmla="*/ 0 h 15"/>
                <a:gd name="T2" fmla="*/ 8 w 16"/>
                <a:gd name="T3" fmla="*/ 1 h 15"/>
                <a:gd name="T4" fmla="*/ 8 w 16"/>
                <a:gd name="T5" fmla="*/ 5 h 15"/>
                <a:gd name="T6" fmla="*/ 19 w 16"/>
                <a:gd name="T7" fmla="*/ 14 h 15"/>
                <a:gd name="T8" fmla="*/ 18 w 16"/>
                <a:gd name="T9" fmla="*/ 17 h 15"/>
                <a:gd name="T10" fmla="*/ 8 w 16"/>
                <a:gd name="T11" fmla="*/ 10 h 15"/>
                <a:gd name="T12" fmla="*/ 0 w 16"/>
                <a:gd name="T13" fmla="*/ 4 h 15"/>
                <a:gd name="T14" fmla="*/ 4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3" name="Freeform 3455"/>
            <p:cNvSpPr>
              <a:spLocks noChangeAspect="1"/>
            </p:cNvSpPr>
            <p:nvPr/>
          </p:nvSpPr>
          <p:spPr bwMode="auto">
            <a:xfrm>
              <a:off x="33131245" y="6188490"/>
              <a:ext cx="74922" cy="47988"/>
            </a:xfrm>
            <a:custGeom>
              <a:avLst/>
              <a:gdLst>
                <a:gd name="T0" fmla="*/ 4 w 9"/>
                <a:gd name="T1" fmla="*/ 0 h 7"/>
                <a:gd name="T2" fmla="*/ 0 w 9"/>
                <a:gd name="T3" fmla="*/ 2 h 7"/>
                <a:gd name="T4" fmla="*/ 9 w 9"/>
                <a:gd name="T5" fmla="*/ 7 h 7"/>
                <a:gd name="T6" fmla="*/ 11 w 9"/>
                <a:gd name="T7" fmla="*/ 6 h 7"/>
                <a:gd name="T8" fmla="*/ 4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4" name="Freeform 3456"/>
            <p:cNvSpPr>
              <a:spLocks noChangeAspect="1"/>
            </p:cNvSpPr>
            <p:nvPr/>
          </p:nvSpPr>
          <p:spPr bwMode="auto">
            <a:xfrm>
              <a:off x="32190589" y="6732359"/>
              <a:ext cx="74917" cy="103972"/>
            </a:xfrm>
            <a:custGeom>
              <a:avLst/>
              <a:gdLst>
                <a:gd name="T0" fmla="*/ 11 w 10"/>
                <a:gd name="T1" fmla="*/ 0 h 14"/>
                <a:gd name="T2" fmla="*/ 7 w 10"/>
                <a:gd name="T3" fmla="*/ 0 h 14"/>
                <a:gd name="T4" fmla="*/ 4 w 10"/>
                <a:gd name="T5" fmla="*/ 9 h 14"/>
                <a:gd name="T6" fmla="*/ 0 w 10"/>
                <a:gd name="T7" fmla="*/ 11 h 14"/>
                <a:gd name="T8" fmla="*/ 4 w 10"/>
                <a:gd name="T9" fmla="*/ 17 h 14"/>
                <a:gd name="T10" fmla="*/ 10 w 10"/>
                <a:gd name="T11" fmla="*/ 10 h 14"/>
                <a:gd name="T12" fmla="*/ 12 w 10"/>
                <a:gd name="T13" fmla="*/ 5 h 14"/>
                <a:gd name="T14" fmla="*/ 11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5" name="Freeform 3457"/>
            <p:cNvSpPr>
              <a:spLocks noChangeAspect="1"/>
            </p:cNvSpPr>
            <p:nvPr/>
          </p:nvSpPr>
          <p:spPr bwMode="auto">
            <a:xfrm>
              <a:off x="31616203" y="7380200"/>
              <a:ext cx="158166" cy="151966"/>
            </a:xfrm>
            <a:custGeom>
              <a:avLst/>
              <a:gdLst>
                <a:gd name="T0" fmla="*/ 23 w 20"/>
                <a:gd name="T1" fmla="*/ 0 h 20"/>
                <a:gd name="T2" fmla="*/ 23 w 20"/>
                <a:gd name="T3" fmla="*/ 4 h 20"/>
                <a:gd name="T4" fmla="*/ 19 w 20"/>
                <a:gd name="T5" fmla="*/ 4 h 20"/>
                <a:gd name="T6" fmla="*/ 12 w 20"/>
                <a:gd name="T7" fmla="*/ 12 h 20"/>
                <a:gd name="T8" fmla="*/ 8 w 20"/>
                <a:gd name="T9" fmla="*/ 13 h 20"/>
                <a:gd name="T10" fmla="*/ 1 w 20"/>
                <a:gd name="T11" fmla="*/ 24 h 20"/>
                <a:gd name="T12" fmla="*/ 0 w 20"/>
                <a:gd name="T13" fmla="*/ 20 h 20"/>
                <a:gd name="T14" fmla="*/ 5 w 20"/>
                <a:gd name="T15" fmla="*/ 14 h 20"/>
                <a:gd name="T16" fmla="*/ 10 w 20"/>
                <a:gd name="T17" fmla="*/ 4 h 20"/>
                <a:gd name="T18" fmla="*/ 16 w 20"/>
                <a:gd name="T19" fmla="*/ 6 h 20"/>
                <a:gd name="T20" fmla="*/ 23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6" name="Freeform 3458"/>
            <p:cNvSpPr>
              <a:spLocks noChangeAspect="1"/>
            </p:cNvSpPr>
            <p:nvPr/>
          </p:nvSpPr>
          <p:spPr bwMode="auto">
            <a:xfrm>
              <a:off x="31491339" y="7508169"/>
              <a:ext cx="91566" cy="103977"/>
            </a:xfrm>
            <a:custGeom>
              <a:avLst/>
              <a:gdLst>
                <a:gd name="T0" fmla="*/ 9 w 11"/>
                <a:gd name="T1" fmla="*/ 1 h 13"/>
                <a:gd name="T2" fmla="*/ 14 w 11"/>
                <a:gd name="T3" fmla="*/ 2 h 13"/>
                <a:gd name="T4" fmla="*/ 10 w 11"/>
                <a:gd name="T5" fmla="*/ 7 h 13"/>
                <a:gd name="T6" fmla="*/ 4 w 11"/>
                <a:gd name="T7" fmla="*/ 16 h 13"/>
                <a:gd name="T8" fmla="*/ 0 w 11"/>
                <a:gd name="T9" fmla="*/ 14 h 13"/>
                <a:gd name="T10" fmla="*/ 8 w 11"/>
                <a:gd name="T11" fmla="*/ 4 h 13"/>
                <a:gd name="T12" fmla="*/ 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7" name="Freeform 3459"/>
            <p:cNvSpPr>
              <a:spLocks noChangeAspect="1"/>
            </p:cNvSpPr>
            <p:nvPr/>
          </p:nvSpPr>
          <p:spPr bwMode="auto">
            <a:xfrm>
              <a:off x="30792089" y="6236478"/>
              <a:ext cx="83244" cy="95977"/>
            </a:xfrm>
            <a:custGeom>
              <a:avLst/>
              <a:gdLst>
                <a:gd name="T0" fmla="*/ 6 w 11"/>
                <a:gd name="T1" fmla="*/ 1 h 13"/>
                <a:gd name="T2" fmla="*/ 8 w 11"/>
                <a:gd name="T3" fmla="*/ 7 h 13"/>
                <a:gd name="T4" fmla="*/ 12 w 11"/>
                <a:gd name="T5" fmla="*/ 7 h 13"/>
                <a:gd name="T6" fmla="*/ 12 w 11"/>
                <a:gd name="T7" fmla="*/ 15 h 13"/>
                <a:gd name="T8" fmla="*/ 7 w 11"/>
                <a:gd name="T9" fmla="*/ 15 h 13"/>
                <a:gd name="T10" fmla="*/ 7 w 11"/>
                <a:gd name="T11" fmla="*/ 10 h 13"/>
                <a:gd name="T12" fmla="*/ 0 w 11"/>
                <a:gd name="T13" fmla="*/ 4 h 13"/>
                <a:gd name="T14" fmla="*/ 4 w 11"/>
                <a:gd name="T15" fmla="*/ 4 h 13"/>
                <a:gd name="T16" fmla="*/ 6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8" name="Freeform 3460"/>
            <p:cNvSpPr>
              <a:spLocks noChangeAspect="1"/>
            </p:cNvSpPr>
            <p:nvPr/>
          </p:nvSpPr>
          <p:spPr bwMode="auto">
            <a:xfrm>
              <a:off x="30792089" y="6340451"/>
              <a:ext cx="474488" cy="1015758"/>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9" name="Freeform 3649"/>
            <p:cNvSpPr>
              <a:spLocks noChangeAspect="1"/>
            </p:cNvSpPr>
            <p:nvPr/>
          </p:nvSpPr>
          <p:spPr bwMode="auto">
            <a:xfrm>
              <a:off x="28344714" y="12011086"/>
              <a:ext cx="83244" cy="63985"/>
            </a:xfrm>
            <a:custGeom>
              <a:avLst/>
              <a:gdLst>
                <a:gd name="T0" fmla="*/ 1 w 10"/>
                <a:gd name="T1" fmla="*/ 4 h 9"/>
                <a:gd name="T2" fmla="*/ 7 w 10"/>
                <a:gd name="T3" fmla="*/ 1 h 9"/>
                <a:gd name="T4" fmla="*/ 11 w 10"/>
                <a:gd name="T5" fmla="*/ 9 h 9"/>
                <a:gd name="T6" fmla="*/ 5 w 10"/>
                <a:gd name="T7" fmla="*/ 7 h 9"/>
                <a:gd name="T8" fmla="*/ 1 w 10"/>
                <a:gd name="T9" fmla="*/ 4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0" name="Freeform 3650"/>
            <p:cNvSpPr>
              <a:spLocks noChangeAspect="1"/>
            </p:cNvSpPr>
            <p:nvPr/>
          </p:nvSpPr>
          <p:spPr bwMode="auto">
            <a:xfrm>
              <a:off x="29743214" y="11483213"/>
              <a:ext cx="499464" cy="415900"/>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1" name="Freeform 2653"/>
            <p:cNvSpPr>
              <a:spLocks noChangeAspect="1"/>
            </p:cNvSpPr>
            <p:nvPr/>
          </p:nvSpPr>
          <p:spPr bwMode="auto">
            <a:xfrm>
              <a:off x="17764392" y="6356447"/>
              <a:ext cx="274708" cy="343920"/>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grpSp>
      <p:sp>
        <p:nvSpPr>
          <p:cNvPr id="622" name="Segnaposto numero diapositiva 3">
            <a:extLst>
              <a:ext uri="{FF2B5EF4-FFF2-40B4-BE49-F238E27FC236}">
                <a16:creationId xmlns:a16="http://schemas.microsoft.com/office/drawing/2014/main" id="{13E04CA0-07DF-4B42-B4EA-5DFBB4DB5E7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E2DDFA15-429A-6B39-F947-E2C85BE58688}"/>
              </a:ext>
            </a:extLst>
          </p:cNvPr>
          <p:cNvSpPr txBox="1"/>
          <p:nvPr/>
        </p:nvSpPr>
        <p:spPr>
          <a:xfrm>
            <a:off x="4734799" y="384677"/>
            <a:ext cx="73088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tl val="0"/>
              </a:rPr>
              <a:t>~</a:t>
            </a:r>
            <a:r>
              <a:rPr kumimoji="0" lang="it-IT" sz="28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31</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billions</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managed</a:t>
            </a:r>
            <a:endParaRPr lang="it-IT" sz="2000" b="1" dirty="0">
              <a:solidFill>
                <a:srgbClr val="005392"/>
              </a:solidFill>
              <a:latin typeface="Arial" panose="020B0604020202020204" pitchFamily="34" charset="0"/>
              <a:cs typeface="Arial" panose="020B0604020202020204" pitchFamily="34"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797979"/>
                </a:solidFill>
                <a:effectLst/>
                <a:uLnTx/>
                <a:uFillTx/>
                <a:latin typeface="Arial" panose="020B0604020202020204" pitchFamily="34" charset="0"/>
                <a:ea typeface="+mn-ea"/>
                <a:cs typeface="Arial" panose="020B0604020202020204" pitchFamily="34" charset="0"/>
                <a:rtl val="0"/>
              </a:rPr>
              <a:t>~48</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billions</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including</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Buyer Credit commitments</a:t>
            </a:r>
          </a:p>
        </p:txBody>
      </p:sp>
      <p:sp>
        <p:nvSpPr>
          <p:cNvPr id="34" name="CasellaDiTesto 33">
            <a:extLst>
              <a:ext uri="{FF2B5EF4-FFF2-40B4-BE49-F238E27FC236}">
                <a16:creationId xmlns:a16="http://schemas.microsoft.com/office/drawing/2014/main" id="{4E6DA6C7-0DBD-7B95-6B88-1823428207A2}"/>
              </a:ext>
            </a:extLst>
          </p:cNvPr>
          <p:cNvSpPr txBox="1"/>
          <p:nvPr/>
        </p:nvSpPr>
        <p:spPr>
          <a:xfrm>
            <a:off x="257287" y="5822738"/>
            <a:ext cx="3148966" cy="28689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SUPPORTED COMPANIES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5" name="Rettangolo arrotondato 52">
            <a:extLst>
              <a:ext uri="{FF2B5EF4-FFF2-40B4-BE49-F238E27FC236}">
                <a16:creationId xmlns:a16="http://schemas.microsoft.com/office/drawing/2014/main" id="{7C622C09-7E3F-71BA-17E4-EA93C2C5BEB1}"/>
              </a:ext>
            </a:extLst>
          </p:cNvPr>
          <p:cNvSpPr/>
          <p:nvPr/>
        </p:nvSpPr>
        <p:spPr bwMode="auto">
          <a:xfrm>
            <a:off x="4409792" y="2636280"/>
            <a:ext cx="2059017" cy="1022596"/>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NORTH AMERICA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 200 €/mln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96 €/mln </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1.555 €/mln</a:t>
            </a:r>
          </a:p>
        </p:txBody>
      </p:sp>
      <p:pic>
        <p:nvPicPr>
          <p:cNvPr id="13" name="Elemento grafico 12" descr="Indicatore con riempimento a tinta unita">
            <a:extLst>
              <a:ext uri="{FF2B5EF4-FFF2-40B4-BE49-F238E27FC236}">
                <a16:creationId xmlns:a16="http://schemas.microsoft.com/office/drawing/2014/main" id="{91844475-29FF-6A64-23F6-7C96F35A867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0012" y="2641490"/>
            <a:ext cx="378192" cy="378192"/>
          </a:xfrm>
          <a:prstGeom prst="rect">
            <a:avLst/>
          </a:prstGeom>
        </p:spPr>
      </p:pic>
      <p:sp>
        <p:nvSpPr>
          <p:cNvPr id="36" name="Rettangolo arrotondato 50">
            <a:extLst>
              <a:ext uri="{FF2B5EF4-FFF2-40B4-BE49-F238E27FC236}">
                <a16:creationId xmlns:a16="http://schemas.microsoft.com/office/drawing/2014/main" id="{0A4154AF-57DC-7ECA-ACD7-97FA0664D48F}"/>
              </a:ext>
            </a:extLst>
          </p:cNvPr>
          <p:cNvSpPr/>
          <p:nvPr/>
        </p:nvSpPr>
        <p:spPr bwMode="auto">
          <a:xfrm>
            <a:off x="7410085" y="2416290"/>
            <a:ext cx="2131853" cy="96193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EUROPE &amp; CIS</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349 €/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3</a:t>
            </a:r>
            <a:r>
              <a:rPr lang="en-US" sz="851" b="1" dirty="0">
                <a:solidFill>
                  <a:schemeClr val="accent1"/>
                </a:solidFill>
                <a:latin typeface="Arial" panose="020B0604020202020204" pitchFamily="34" charset="0"/>
                <a:cs typeface="Arial" panose="020B0604020202020204" pitchFamily="34" charset="0"/>
              </a:rPr>
              <a:t>.113 €/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5.261 €/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38" name="Elemento grafico 37" descr="Indicatore con riempimento a tinta unita">
            <a:extLst>
              <a:ext uri="{FF2B5EF4-FFF2-40B4-BE49-F238E27FC236}">
                <a16:creationId xmlns:a16="http://schemas.microsoft.com/office/drawing/2014/main" id="{B7884EAB-8B2E-5CAE-494D-E8DA4EB79AB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28376" y="2412398"/>
            <a:ext cx="378192" cy="378192"/>
          </a:xfrm>
          <a:prstGeom prst="rect">
            <a:avLst/>
          </a:prstGeom>
        </p:spPr>
      </p:pic>
      <p:sp>
        <p:nvSpPr>
          <p:cNvPr id="1179" name="Rettangolo arrotondato 48">
            <a:extLst>
              <a:ext uri="{FF2B5EF4-FFF2-40B4-BE49-F238E27FC236}">
                <a16:creationId xmlns:a16="http://schemas.microsoft.com/office/drawing/2014/main" id="{4CE609B4-1F0A-8F1F-9236-735B88288F8A}"/>
              </a:ext>
            </a:extLst>
          </p:cNvPr>
          <p:cNvSpPr/>
          <p:nvPr/>
        </p:nvSpPr>
        <p:spPr bwMode="auto">
          <a:xfrm>
            <a:off x="9975949" y="2436330"/>
            <a:ext cx="2068786" cy="92505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ASIA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114 €/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 30 €/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116 €/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0" name="Elemento grafico 1179" descr="Indicatore con riempimento a tinta unita">
            <a:extLst>
              <a:ext uri="{FF2B5EF4-FFF2-40B4-BE49-F238E27FC236}">
                <a16:creationId xmlns:a16="http://schemas.microsoft.com/office/drawing/2014/main" id="{8F2EEEB5-E4FA-51C8-D50B-1BF3223F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07283" y="2430954"/>
            <a:ext cx="378192" cy="378192"/>
          </a:xfrm>
          <a:prstGeom prst="rect">
            <a:avLst/>
          </a:prstGeom>
        </p:spPr>
      </p:pic>
      <p:sp>
        <p:nvSpPr>
          <p:cNvPr id="1181" name="Rettangolo arrotondato 46">
            <a:extLst>
              <a:ext uri="{FF2B5EF4-FFF2-40B4-BE49-F238E27FC236}">
                <a16:creationId xmlns:a16="http://schemas.microsoft.com/office/drawing/2014/main" id="{BC2DB229-BD59-C025-5013-1613497A215D}"/>
              </a:ext>
            </a:extLst>
          </p:cNvPr>
          <p:cNvSpPr/>
          <p:nvPr/>
        </p:nvSpPr>
        <p:spPr bwMode="auto">
          <a:xfrm>
            <a:off x="4771122" y="4217156"/>
            <a:ext cx="2222238" cy="107459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LATIN AMERICA </a:t>
            </a:r>
          </a:p>
          <a:p>
            <a:pPr marL="180975" defTabSz="914332" eaLnBrk="0" fontAlgn="base" hangingPunct="0">
              <a:spcBef>
                <a:spcPct val="0"/>
              </a:spcBef>
              <a:spcAft>
                <a:spcPts val="250"/>
              </a:spcAft>
              <a:tabLst>
                <a:tab pos="457155" algn="l"/>
              </a:tabLst>
              <a:defRPr/>
            </a:pPr>
            <a:r>
              <a:rPr lang="it-IT" sz="1400" b="1" dirty="0">
                <a:solidFill>
                  <a:schemeClr val="accent2"/>
                </a:solidFill>
              </a:rPr>
              <a:t>&amp; CARIBBEAN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118 €/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14 €/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Supporto export: </a:t>
            </a:r>
            <a:r>
              <a:rPr lang="en-US" sz="851" b="1" dirty="0">
                <a:solidFill>
                  <a:schemeClr val="accent1"/>
                </a:solidFill>
                <a:latin typeface="Arial" panose="020B0604020202020204" pitchFamily="34" charset="0"/>
                <a:cs typeface="Arial" panose="020B0604020202020204" pitchFamily="34" charset="0"/>
              </a:rPr>
              <a:t>8.767 €/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2" name="Elemento grafico 1181" descr="Indicatore con riempimento a tinta unita">
            <a:extLst>
              <a:ext uri="{FF2B5EF4-FFF2-40B4-BE49-F238E27FC236}">
                <a16:creationId xmlns:a16="http://schemas.microsoft.com/office/drawing/2014/main" id="{70F3CCA5-1725-4298-FBFB-CF29D7042FA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9656" y="4220472"/>
            <a:ext cx="378192" cy="378192"/>
          </a:xfrm>
          <a:prstGeom prst="rect">
            <a:avLst/>
          </a:prstGeom>
        </p:spPr>
      </p:pic>
      <p:sp>
        <p:nvSpPr>
          <p:cNvPr id="1183" name="Rettangolo arrotondato 44">
            <a:extLst>
              <a:ext uri="{FF2B5EF4-FFF2-40B4-BE49-F238E27FC236}">
                <a16:creationId xmlns:a16="http://schemas.microsoft.com/office/drawing/2014/main" id="{6BD4FEA1-C49C-66F0-00F6-5ED77DCA01F3}"/>
              </a:ext>
            </a:extLst>
          </p:cNvPr>
          <p:cNvSpPr/>
          <p:nvPr/>
        </p:nvSpPr>
        <p:spPr bwMode="auto">
          <a:xfrm>
            <a:off x="7174667" y="3979801"/>
            <a:ext cx="2505924" cy="1167477"/>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AFRICA &amp; MIDDLE EAST</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54 €/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40 €/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10.481</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4" name="Elemento grafico 1183" descr="Indicatore con riempimento a tinta unita">
            <a:extLst>
              <a:ext uri="{FF2B5EF4-FFF2-40B4-BE49-F238E27FC236}">
                <a16:creationId xmlns:a16="http://schemas.microsoft.com/office/drawing/2014/main" id="{905950C6-4CA9-01FA-9B90-C4BD09F0DF9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6372" y="4078499"/>
            <a:ext cx="378192" cy="378192"/>
          </a:xfrm>
          <a:prstGeom prst="rect">
            <a:avLst/>
          </a:prstGeom>
        </p:spPr>
      </p:pic>
      <p:sp>
        <p:nvSpPr>
          <p:cNvPr id="1185" name="Rettangolo arrotondato 42">
            <a:extLst>
              <a:ext uri="{FF2B5EF4-FFF2-40B4-BE49-F238E27FC236}">
                <a16:creationId xmlns:a16="http://schemas.microsoft.com/office/drawing/2014/main" id="{F74A87A3-2E88-3A49-EA5C-1D3885604969}"/>
              </a:ext>
            </a:extLst>
          </p:cNvPr>
          <p:cNvSpPr/>
          <p:nvPr/>
        </p:nvSpPr>
        <p:spPr bwMode="auto">
          <a:xfrm>
            <a:off x="10070298" y="3998338"/>
            <a:ext cx="2021120" cy="987225"/>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OCEANIA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a:t>
            </a:r>
            <a:r>
              <a:rPr lang="en-US" sz="851" b="1" dirty="0">
                <a:solidFill>
                  <a:schemeClr val="accent1"/>
                </a:solidFill>
                <a:latin typeface="Arial" panose="020B0604020202020204" pitchFamily="34" charset="0"/>
                <a:cs typeface="Arial" panose="020B0604020202020204" pitchFamily="34" charset="0"/>
              </a:rPr>
              <a:t>: 6 €/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3</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18 €/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6" name="Elemento grafico 1185" descr="Indicatore con riempimento a tinta unita">
            <a:extLst>
              <a:ext uri="{FF2B5EF4-FFF2-40B4-BE49-F238E27FC236}">
                <a16:creationId xmlns:a16="http://schemas.microsoft.com/office/drawing/2014/main" id="{C0CDD827-437D-377F-A821-9D1F1785D0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63689" y="4012188"/>
            <a:ext cx="378192" cy="378192"/>
          </a:xfrm>
          <a:prstGeom prst="rect">
            <a:avLst/>
          </a:prstGeom>
        </p:spPr>
      </p:pic>
      <p:pic>
        <p:nvPicPr>
          <p:cNvPr id="4" name="Immagine 3">
            <a:extLst>
              <a:ext uri="{FF2B5EF4-FFF2-40B4-BE49-F238E27FC236}">
                <a16:creationId xmlns:a16="http://schemas.microsoft.com/office/drawing/2014/main" id="{F67BBA1C-89AF-832B-7743-292231702E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8714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EQUITY LOANS</a:t>
            </a:r>
          </a:p>
        </p:txBody>
      </p:sp>
      <p:sp>
        <p:nvSpPr>
          <p:cNvPr id="3" name="Rettangolo 2">
            <a:extLst>
              <a:ext uri="{FF2B5EF4-FFF2-40B4-BE49-F238E27FC236}">
                <a16:creationId xmlns:a16="http://schemas.microsoft.com/office/drawing/2014/main" id="{4FCF2215-1837-0184-74E4-DE335AA42DB8}"/>
              </a:ext>
            </a:extLst>
          </p:cNvPr>
          <p:cNvSpPr/>
          <p:nvPr/>
        </p:nvSpPr>
        <p:spPr>
          <a:xfrm>
            <a:off x="3663934" y="2359794"/>
            <a:ext cx="501404" cy="210839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19C1937-00CB-BCD8-25F2-A04A1DBF908C}"/>
              </a:ext>
            </a:extLst>
          </p:cNvPr>
          <p:cNvSpPr/>
          <p:nvPr/>
        </p:nvSpPr>
        <p:spPr>
          <a:xfrm>
            <a:off x="3374794" y="3121794"/>
            <a:ext cx="289874" cy="1827277"/>
          </a:xfrm>
          <a:prstGeom prst="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90E06C9A-4161-45D4-6E64-BCB4E8904C36}"/>
              </a:ext>
            </a:extLst>
          </p:cNvPr>
          <p:cNvGrpSpPr/>
          <p:nvPr/>
        </p:nvGrpSpPr>
        <p:grpSpPr>
          <a:xfrm>
            <a:off x="0" y="6213622"/>
            <a:ext cx="12192000" cy="672550"/>
            <a:chOff x="0" y="4337050"/>
            <a:chExt cx="9144000" cy="812800"/>
          </a:xfrm>
        </p:grpSpPr>
        <p:sp>
          <p:nvSpPr>
            <p:cNvPr id="6" name="Rettangolo 5">
              <a:extLst>
                <a:ext uri="{FF2B5EF4-FFF2-40B4-BE49-F238E27FC236}">
                  <a16:creationId xmlns:a16="http://schemas.microsoft.com/office/drawing/2014/main" id="{2D8DB59C-5DB7-C441-CF63-71011AE7D7C0}"/>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7" name="Rettangolo 6">
              <a:extLst>
                <a:ext uri="{FF2B5EF4-FFF2-40B4-BE49-F238E27FC236}">
                  <a16:creationId xmlns:a16="http://schemas.microsoft.com/office/drawing/2014/main" id="{21DB8620-DFE5-C03D-1163-6698CF4BAF8A}"/>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8" name="Rettangolo 7">
              <a:extLst>
                <a:ext uri="{FF2B5EF4-FFF2-40B4-BE49-F238E27FC236}">
                  <a16:creationId xmlns:a16="http://schemas.microsoft.com/office/drawing/2014/main" id="{63E27924-BD03-C96B-327E-80AAE63322A9}"/>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9" name="Rettangolo 8">
              <a:extLst>
                <a:ext uri="{FF2B5EF4-FFF2-40B4-BE49-F238E27FC236}">
                  <a16:creationId xmlns:a16="http://schemas.microsoft.com/office/drawing/2014/main" id="{640D9828-C33D-33EE-6CAA-9A55970D9250}"/>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0" name="Rettangolo 9">
              <a:extLst>
                <a:ext uri="{FF2B5EF4-FFF2-40B4-BE49-F238E27FC236}">
                  <a16:creationId xmlns:a16="http://schemas.microsoft.com/office/drawing/2014/main" id="{D29E24F7-C70F-6DF8-0D1F-41C2FB1B4581}"/>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2" name="Rettangolo 11">
              <a:extLst>
                <a:ext uri="{FF2B5EF4-FFF2-40B4-BE49-F238E27FC236}">
                  <a16:creationId xmlns:a16="http://schemas.microsoft.com/office/drawing/2014/main" id="{AC6D99A1-097C-A696-691A-225C59913E0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3" name="Rettangolo 12">
              <a:extLst>
                <a:ext uri="{FF2B5EF4-FFF2-40B4-BE49-F238E27FC236}">
                  <a16:creationId xmlns:a16="http://schemas.microsoft.com/office/drawing/2014/main" id="{A2E53C8A-21AC-1E9E-A323-4472CCD8CBF2}"/>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sp>
          <p:nvSpPr>
            <p:cNvPr id="14" name="Rettangolo 13">
              <a:extLst>
                <a:ext uri="{FF2B5EF4-FFF2-40B4-BE49-F238E27FC236}">
                  <a16:creationId xmlns:a16="http://schemas.microsoft.com/office/drawing/2014/main" id="{C24870B0-5C8E-CCBC-9B07-C6FFE39233A9}"/>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47000"/>
                  </a:schemeClr>
                </a:solidFill>
              </a:endParaRPr>
            </a:p>
          </p:txBody>
        </p:sp>
      </p:grpSp>
    </p:spTree>
    <p:extLst>
      <p:ext uri="{BB962C8B-B14F-4D97-AF65-F5344CB8AC3E}">
        <p14:creationId xmlns:p14="http://schemas.microsoft.com/office/powerpoint/2010/main" val="223433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Interest</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 </a:t>
            </a:r>
            <a:r>
              <a:rPr lang="it-IT" sz="1200" b="1" dirty="0" err="1">
                <a:solidFill>
                  <a:schemeClr val="bg1"/>
                </a:solidFill>
                <a:latin typeface="Arial" panose="020B0604020202020204"/>
              </a:rPr>
              <a:t>subsidy</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a:t>
            </a:r>
          </a:p>
        </p:txBody>
      </p:sp>
      <p:sp>
        <p:nvSpPr>
          <p:cNvPr id="34" name="Rettangolo 33"/>
          <p:cNvSpPr/>
          <p:nvPr/>
        </p:nvSpPr>
        <p:spPr>
          <a:xfrm>
            <a:off x="4122281" y="3053198"/>
            <a:ext cx="7013879" cy="89255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Additional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participation</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of</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the Venture </a:t>
            </a:r>
            <a:r>
              <a:rPr lang="it-IT" sz="1300" b="1" dirty="0">
                <a:solidFill>
                  <a:srgbClr val="005392"/>
                </a:solidFill>
                <a:latin typeface="Arial" panose="020B0604020202020204"/>
              </a:rPr>
              <a:t>Capital </a:t>
            </a:r>
            <a:r>
              <a:rPr lang="it-IT" sz="1300" b="1" dirty="0" err="1">
                <a:solidFill>
                  <a:srgbClr val="005392"/>
                </a:solidFill>
                <a:latin typeface="Arial" panose="020B0604020202020204"/>
              </a:rPr>
              <a:t>resources</a:t>
            </a:r>
            <a:r>
              <a:rPr lang="it-IT" sz="1300" b="1" dirty="0">
                <a:solidFill>
                  <a:srgbClr val="005392"/>
                </a:solidFill>
                <a:latin typeface="Arial" panose="020B0604020202020204"/>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managed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by SIMEST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at</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promotional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economic</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conditions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in line with the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structure</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the SIMEST investment. The VC </a:t>
            </a:r>
            <a:r>
              <a:rPr lang="it-IT" sz="1300" dirty="0" err="1">
                <a:solidFill>
                  <a:srgbClr val="415364"/>
                </a:solidFill>
                <a:latin typeface="Arial" panose="020B0604020202020204"/>
              </a:rPr>
              <a:t>resources</a:t>
            </a:r>
            <a:r>
              <a:rPr lang="it-IT" sz="1300" b="1" dirty="0">
                <a:solidFill>
                  <a:srgbClr val="005392"/>
                </a:solidFill>
                <a:latin typeface="Arial" panose="020B0604020202020204"/>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can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also</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support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processes</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lang="it-IT" sz="1300" b="1" dirty="0">
                <a:solidFill>
                  <a:schemeClr val="accent2"/>
                </a:solidFill>
                <a:latin typeface="Arial" panose="020B0604020202020204"/>
              </a:rPr>
              <a:t>Innovative start-ups and </a:t>
            </a:r>
            <a:r>
              <a:rPr lang="it-IT" sz="1300" b="1" dirty="0" err="1">
                <a:solidFill>
                  <a:schemeClr val="accent2"/>
                </a:solidFill>
                <a:latin typeface="Arial" panose="020B0604020202020204"/>
              </a:rPr>
              <a:t>SMEs</a:t>
            </a:r>
            <a:endParaRPr lang="it-IT" sz="1300" b="1" dirty="0">
              <a:solidFill>
                <a:schemeClr val="accent2"/>
              </a:solidFill>
              <a:latin typeface="Arial" panose="020B0604020202020204"/>
            </a:endParaRPr>
          </a:p>
        </p:txBody>
      </p:sp>
      <p:sp>
        <p:nvSpPr>
          <p:cNvPr id="35" name="Rettangolo 34"/>
          <p:cNvSpPr/>
          <p:nvPr/>
        </p:nvSpPr>
        <p:spPr>
          <a:xfrm>
            <a:off x="4100804" y="2046416"/>
            <a:ext cx="7106850" cy="6924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Acquisition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a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stake</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in the capital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of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company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through</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SIMEST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own</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funds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with a time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horizon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up to 6-8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a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buy</a:t>
            </a:r>
            <a:r>
              <a:rPr lang="it-IT" sz="1300" dirty="0">
                <a:solidFill>
                  <a:schemeClr val="accent1"/>
                </a:solidFill>
                <a:latin typeface="Arial" panose="020B0604020202020204"/>
              </a:rPr>
              <a:t>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back agreement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partner.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Predetermined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exit price</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noProof="0" dirty="0">
                <a:ln>
                  <a:noFill/>
                </a:ln>
                <a:solidFill>
                  <a:schemeClr val="accent2"/>
                </a:solidFill>
                <a:effectLst/>
                <a:uLnTx/>
                <a:uFillTx/>
                <a:latin typeface="Arial" panose="020B0604020202020204"/>
                <a:ea typeface="+mn-ea"/>
                <a:cs typeface="+mn-cs"/>
              </a:rPr>
              <a:t>Interest subsidy </a:t>
            </a:r>
            <a:r>
              <a:rPr kumimoji="0" lang="en-US" sz="1300" b="1" i="0" u="none" strike="noStrike" kern="1200" cap="none" spc="0" normalizeH="0" baseline="0" noProof="0" dirty="0">
                <a:ln>
                  <a:noFill/>
                </a:ln>
                <a:solidFill>
                  <a:schemeClr val="accent2"/>
                </a:solidFill>
                <a:effectLst/>
                <a:uLnTx/>
                <a:uFillTx/>
                <a:latin typeface="Arial" panose="020B0604020202020204"/>
                <a:ea typeface="+mn-ea"/>
                <a:cs typeface="+mn-cs"/>
              </a:rPr>
              <a:t>on bank or other intermediaries’ loans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(including CDP), </a:t>
            </a:r>
            <a:r>
              <a:rPr kumimoji="0" lang="en-US" sz="1300" i="0" u="none" strike="noStrike" kern="1200" cap="none" spc="0" normalizeH="0" baseline="0" noProof="0" dirty="0">
                <a:ln>
                  <a:noFill/>
                </a:ln>
                <a:solidFill>
                  <a:schemeClr val="accent1"/>
                </a:solidFill>
                <a:effectLst/>
                <a:uLnTx/>
                <a:uFillTx/>
                <a:latin typeface="Arial" panose="020B0604020202020204"/>
                <a:ea typeface="+mn-ea"/>
                <a:cs typeface="+mn-cs"/>
              </a:rPr>
              <a:t>obtained by the Italian company for the acquisition of its stake in</a:t>
            </a:r>
            <a:r>
              <a:rPr kumimoji="0" lang="en-US" sz="130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the foreign company (non-EU)</a:t>
            </a:r>
            <a:endParaRPr kumimoji="0" lang="it-IT" sz="13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1. SIMEST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2. VC*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lang="it-IT" sz="1200" b="1" dirty="0">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err="1">
                <a:solidFill>
                  <a:schemeClr val="accent2"/>
                </a:solidFill>
                <a:latin typeface="Arial" panose="020B0604020202020204"/>
              </a:rPr>
              <a:t>Fixed</a:t>
            </a:r>
            <a:endParaRPr lang="it-IT" sz="1400" b="1" dirty="0">
              <a:solidFill>
                <a:schemeClr val="accent2"/>
              </a:solidFill>
              <a:latin typeface="Arial" panose="020B0604020202020204"/>
            </a:endParaRPr>
          </a:p>
          <a:p>
            <a:pPr algn="ctr">
              <a:spcAft>
                <a:spcPts val="600"/>
              </a:spcAft>
              <a:defRPr/>
            </a:pPr>
            <a:r>
              <a:rPr lang="it-IT" sz="1400" b="1" dirty="0" err="1">
                <a:solidFill>
                  <a:schemeClr val="accent2"/>
                </a:solidFill>
                <a:latin typeface="Arial" panose="020B0604020202020204"/>
              </a:rPr>
              <a:t>return</a:t>
            </a:r>
            <a:endParaRPr lang="it-IT" sz="1400" b="1" dirty="0">
              <a:solidFill>
                <a:schemeClr val="accent2"/>
              </a:solidFill>
              <a:latin typeface="Arial" panose="020B0604020202020204"/>
            </a:endParaRP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038729" y="5220459"/>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Light </a:t>
            </a:r>
          </a:p>
          <a:p>
            <a:pPr algn="ctr">
              <a:defRPr/>
            </a:pPr>
            <a:r>
              <a:rPr lang="it-IT" sz="1400" b="1" dirty="0">
                <a:solidFill>
                  <a:schemeClr val="accent2"/>
                </a:solidFill>
                <a:latin typeface="Arial" panose="020B0604020202020204"/>
              </a:rPr>
              <a:t>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90" y="5226661"/>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Tailor</a:t>
            </a:r>
            <a:r>
              <a:rPr lang="it-IT" sz="1400" b="1" dirty="0">
                <a:solidFill>
                  <a:schemeClr val="accent2"/>
                </a:solidFill>
                <a:latin typeface="Arial" panose="020B0604020202020204"/>
              </a:rPr>
              <a:t>-made </a:t>
            </a:r>
          </a:p>
          <a:p>
            <a:pPr algn="ctr">
              <a:defRPr/>
            </a:pPr>
            <a:r>
              <a:rPr lang="it-IT" sz="1400" b="1" dirty="0" err="1">
                <a:solidFill>
                  <a:schemeClr val="accent2"/>
                </a:solidFill>
                <a:latin typeface="Arial" panose="020B0604020202020204"/>
              </a:rPr>
              <a:t>structure</a:t>
            </a:r>
            <a:endParaRPr lang="it-IT" sz="1400" b="1" dirty="0">
              <a:solidFill>
                <a:schemeClr val="accent2"/>
              </a:solidFill>
              <a:latin typeface="Arial" panose="020B0604020202020204"/>
            </a:endParaRP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08388"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No </a:t>
            </a:r>
          </a:p>
          <a:p>
            <a:pPr algn="ctr">
              <a:defRPr/>
            </a:pPr>
            <a:r>
              <a:rPr lang="it-IT" sz="1400" b="1" dirty="0">
                <a:solidFill>
                  <a:schemeClr val="accent2"/>
                </a:solidFill>
                <a:latin typeface="Arial" panose="020B0604020202020204"/>
              </a:rPr>
              <a:t>Central Risk</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989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658642" y="5310310"/>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14439" y="5267122"/>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Institutional</a:t>
            </a:r>
            <a:r>
              <a:rPr lang="it-IT" sz="1400" b="1" dirty="0">
                <a:solidFill>
                  <a:schemeClr val="accent2"/>
                </a:solidFill>
                <a:latin typeface="Arial" panose="020B0604020202020204"/>
              </a:rPr>
              <a:t> partner</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A5FF51A-3BD0-45ED-1351-64DE7FCD6CC0}"/>
              </a:ext>
            </a:extLst>
          </p:cNvPr>
          <p:cNvSpPr/>
          <p:nvPr/>
        </p:nvSpPr>
        <p:spPr>
          <a:xfrm>
            <a:off x="10761256" y="2528466"/>
            <a:ext cx="1206471" cy="59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i="1" dirty="0">
                <a:solidFill>
                  <a:srgbClr val="415364"/>
                </a:solidFill>
                <a:latin typeface="Arial" panose="020B0604020202020204"/>
              </a:rPr>
              <a:t>of the share capital of the investment </a:t>
            </a:r>
            <a:r>
              <a:rPr lang="it-IT" sz="900" b="1" i="1" dirty="0" err="1">
                <a:solidFill>
                  <a:srgbClr val="415364"/>
                </a:solidFill>
                <a:latin typeface="Arial" panose="020B0604020202020204"/>
              </a:rPr>
              <a:t>vehicle</a:t>
            </a:r>
            <a:r>
              <a:rPr lang="it-IT" sz="900" b="1" i="1" dirty="0">
                <a:solidFill>
                  <a:srgbClr val="415364"/>
                </a:solidFill>
                <a:latin typeface="Arial" panose="020B0604020202020204"/>
              </a:rPr>
              <a:t> </a:t>
            </a:r>
            <a:endParaRPr kumimoji="0" lang="it-IT" sz="900" b="1" i="1"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dirty="0"/>
              <a:t>Equity Loans</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en-US" sz="2000" b="1" dirty="0">
                <a:solidFill>
                  <a:schemeClr val="accent1"/>
                </a:solidFill>
              </a:rPr>
              <a:t>We promote the establishment of Italian companies abroad, both on </a:t>
            </a:r>
            <a:r>
              <a:rPr lang="en-US" sz="2000" b="1" dirty="0">
                <a:solidFill>
                  <a:schemeClr val="accent2"/>
                </a:solidFill>
              </a:rPr>
              <a:t>EU and non-EU markets</a:t>
            </a:r>
            <a:r>
              <a:rPr lang="en-US" sz="2000" b="1" dirty="0">
                <a:solidFill>
                  <a:schemeClr val="accent1"/>
                </a:solidFill>
              </a:rPr>
              <a:t>, guaranteeing </a:t>
            </a:r>
            <a:r>
              <a:rPr lang="en-US" sz="2000" b="1" dirty="0">
                <a:solidFill>
                  <a:schemeClr val="accent2"/>
                </a:solidFill>
              </a:rPr>
              <a:t>medium/long-term financial support </a:t>
            </a:r>
            <a:r>
              <a:rPr lang="en-US" sz="2000" b="1" dirty="0">
                <a:solidFill>
                  <a:schemeClr val="accent1"/>
                </a:solidFill>
              </a:rPr>
              <a:t>for the investment project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Resources</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from public funds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managed</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by SIMEST on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behalf</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of MAECI</a:t>
            </a:r>
            <a:endParaRPr lang="it-IT" sz="900" i="1" dirty="0"/>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300367" y="6441740"/>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255839"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BENEFITS</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8379" y="5331621"/>
            <a:ext cx="519453" cy="712189"/>
          </a:xfrm>
          <a:prstGeom prst="rect">
            <a:avLst/>
          </a:prstGeom>
        </p:spPr>
      </p:pic>
      <p:pic>
        <p:nvPicPr>
          <p:cNvPr id="5" name="Immagine 4">
            <a:extLst>
              <a:ext uri="{FF2B5EF4-FFF2-40B4-BE49-F238E27FC236}">
                <a16:creationId xmlns:a16="http://schemas.microsoft.com/office/drawing/2014/main" id="{B538D9CE-14B8-50BE-8A21-E19144D5027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791783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ussola e mappa">
            <a:extLst>
              <a:ext uri="{FF2B5EF4-FFF2-40B4-BE49-F238E27FC236}">
                <a16:creationId xmlns:a16="http://schemas.microsoft.com/office/drawing/2014/main" id="{7DEE1D61-C40B-D79E-C2C8-8BB1FE0235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670569"/>
            <a:ext cx="12192000" cy="1204351"/>
          </a:xfrm>
          <a:prstGeom prst="rect">
            <a:avLst/>
          </a:prstGeom>
        </p:spPr>
      </p:pic>
      <p:sp>
        <p:nvSpPr>
          <p:cNvPr id="2" name="Segnaposto testo 1"/>
          <p:cNvSpPr>
            <a:spLocks noGrp="1"/>
          </p:cNvSpPr>
          <p:nvPr>
            <p:ph type="body" idx="13"/>
          </p:nvPr>
        </p:nvSpPr>
        <p:spPr>
          <a:xfrm>
            <a:off x="334433" y="382882"/>
            <a:ext cx="8593667" cy="383116"/>
          </a:xfrm>
        </p:spPr>
        <p:txBody>
          <a:bodyPr/>
          <a:lstStyle/>
          <a:p>
            <a:r>
              <a:rPr lang="it-IT" sz="2400"/>
              <a:t>Equity Loans </a:t>
            </a:r>
            <a:r>
              <a:rPr lang="it-IT" sz="2400" dirty="0"/>
              <a:t>– General </a:t>
            </a:r>
            <a:r>
              <a:rPr lang="it-IT" sz="2400" dirty="0" err="1"/>
              <a:t>Overview</a:t>
            </a:r>
            <a:endParaRPr lang="it-IT" sz="2400" dirty="0"/>
          </a:p>
        </p:txBody>
      </p:sp>
      <p:cxnSp>
        <p:nvCxnSpPr>
          <p:cNvPr id="13" name="Connettore 2 71">
            <a:extLst>
              <a:ext uri="{FF2B5EF4-FFF2-40B4-BE49-F238E27FC236}">
                <a16:creationId xmlns:a16="http://schemas.microsoft.com/office/drawing/2014/main" id="{38B2DCF1-C37A-AC84-0E8E-0CA5F79709EC}"/>
              </a:ext>
            </a:extLst>
          </p:cNvPr>
          <p:cNvCxnSpPr>
            <a:cxnSpLocks/>
            <a:endCxn id="16" idx="2"/>
          </p:cNvCxnSpPr>
          <p:nvPr/>
        </p:nvCxnSpPr>
        <p:spPr>
          <a:xfrm rot="10800000">
            <a:off x="1603066" y="1874872"/>
            <a:ext cx="8297530" cy="25141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4268F-2089-97EB-2E04-78B8699CAAAF}"/>
              </a:ext>
            </a:extLst>
          </p:cNvPr>
          <p:cNvCxnSpPr>
            <a:cxnSpLocks/>
          </p:cNvCxnSpPr>
          <p:nvPr/>
        </p:nvCxnSpPr>
        <p:spPr>
          <a:xfrm flipV="1">
            <a:off x="981311" y="1892047"/>
            <a:ext cx="0" cy="32593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661A71A-0043-BE6C-5525-1B05BAAD6465}"/>
              </a:ext>
            </a:extLst>
          </p:cNvPr>
          <p:cNvSpPr txBox="1"/>
          <p:nvPr/>
        </p:nvSpPr>
        <p:spPr bwMode="auto">
          <a:xfrm flipH="1">
            <a:off x="553111" y="2539681"/>
            <a:ext cx="803737" cy="584775"/>
          </a:xfrm>
          <a:prstGeom prst="rect">
            <a:avLst/>
          </a:prstGeom>
          <a:solidFill>
            <a:schemeClr val="bg1"/>
          </a:solid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rPr>
              <a:t>Equity </a:t>
            </a:r>
            <a:r>
              <a:rPr kumimoji="0" lang="it-IT" sz="1600" b="1" i="0" u="none" strike="noStrike" kern="0" cap="none" spc="0" normalizeH="0" baseline="0" noProof="0" dirty="0" err="1">
                <a:ln>
                  <a:noFill/>
                </a:ln>
                <a:solidFill>
                  <a:srgbClr val="005392"/>
                </a:solidFill>
                <a:effectLst/>
                <a:uLnTx/>
                <a:uFillTx/>
                <a:latin typeface="Arial" panose="020B0604020202020204"/>
                <a:ea typeface="+mn-ea"/>
                <a:cs typeface="+mn-cs"/>
              </a:rPr>
              <a:t>Loan</a:t>
            </a:r>
            <a:endPar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4180D881-B160-BEDF-79EA-A83695ABB87A}"/>
              </a:ext>
            </a:extLst>
          </p:cNvPr>
          <p:cNvSpPr/>
          <p:nvPr/>
        </p:nvSpPr>
        <p:spPr>
          <a:xfrm>
            <a:off x="558104" y="1049925"/>
            <a:ext cx="2089923" cy="8249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ITALIAN</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COMPANY</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PARTNER</a:t>
            </a:r>
          </a:p>
        </p:txBody>
      </p:sp>
      <p:pic>
        <p:nvPicPr>
          <p:cNvPr id="18" name="Immagine 17">
            <a:extLst>
              <a:ext uri="{FF2B5EF4-FFF2-40B4-BE49-F238E27FC236}">
                <a16:creationId xmlns:a16="http://schemas.microsoft.com/office/drawing/2014/main" id="{C35E14CB-1094-DCAC-3AE9-C0689E46DA62}"/>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1163705"/>
            <a:ext cx="562628" cy="562628"/>
          </a:xfrm>
          <a:prstGeom prst="rect">
            <a:avLst/>
          </a:prstGeom>
        </p:spPr>
      </p:pic>
      <p:sp>
        <p:nvSpPr>
          <p:cNvPr id="19" name="Rettangolo 18">
            <a:extLst>
              <a:ext uri="{FF2B5EF4-FFF2-40B4-BE49-F238E27FC236}">
                <a16:creationId xmlns:a16="http://schemas.microsoft.com/office/drawing/2014/main" id="{C9559193-6F87-1713-58B7-59B427E5387B}"/>
              </a:ext>
            </a:extLst>
          </p:cNvPr>
          <p:cNvSpPr/>
          <p:nvPr/>
        </p:nvSpPr>
        <p:spPr>
          <a:xfrm>
            <a:off x="4751797" y="1048878"/>
            <a:ext cx="2035135" cy="824947"/>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0" name="Rettangolo 19">
            <a:extLst>
              <a:ext uri="{FF2B5EF4-FFF2-40B4-BE49-F238E27FC236}">
                <a16:creationId xmlns:a16="http://schemas.microsoft.com/office/drawing/2014/main" id="{F7F3AAE3-AA15-466B-3E53-D14B3543FFD8}"/>
              </a:ext>
            </a:extLst>
          </p:cNvPr>
          <p:cNvSpPr/>
          <p:nvPr/>
        </p:nvSpPr>
        <p:spPr>
          <a:xfrm>
            <a:off x="9303937" y="707459"/>
            <a:ext cx="2574686" cy="2512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1" name="Rettangolo 20">
            <a:extLst>
              <a:ext uri="{FF2B5EF4-FFF2-40B4-BE49-F238E27FC236}">
                <a16:creationId xmlns:a16="http://schemas.microsoft.com/office/drawing/2014/main" id="{964822D1-2E11-126B-77A1-34FFF49F45B4}"/>
              </a:ext>
            </a:extLst>
          </p:cNvPr>
          <p:cNvSpPr/>
          <p:nvPr/>
        </p:nvSpPr>
        <p:spPr>
          <a:xfrm>
            <a:off x="9369354" y="1306149"/>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EQUITY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SIMEST</a:t>
            </a:r>
          </a:p>
        </p:txBody>
      </p:sp>
      <p:sp>
        <p:nvSpPr>
          <p:cNvPr id="22" name="Rettangolo 21">
            <a:extLst>
              <a:ext uri="{FF2B5EF4-FFF2-40B4-BE49-F238E27FC236}">
                <a16:creationId xmlns:a16="http://schemas.microsoft.com/office/drawing/2014/main" id="{2A146FDC-5253-BCA2-72D2-3D25B5A2F570}"/>
              </a:ext>
            </a:extLst>
          </p:cNvPr>
          <p:cNvSpPr/>
          <p:nvPr/>
        </p:nvSpPr>
        <p:spPr>
          <a:xfrm>
            <a:off x="9369354" y="2333400"/>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1400" b="1" dirty="0">
                <a:solidFill>
                  <a:srgbClr val="005392"/>
                </a:solidFill>
                <a:latin typeface="Arial" panose="020B0604020202020204"/>
              </a:rPr>
              <a:t>VENTURE CAPITAL AMOUNT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Rate BCE + 0,5% (Small), 0,75% (Medium), 1% (Large)</a:t>
            </a:r>
          </a:p>
        </p:txBody>
      </p:sp>
      <p:cxnSp>
        <p:nvCxnSpPr>
          <p:cNvPr id="23" name="Connettore 2 22">
            <a:extLst>
              <a:ext uri="{FF2B5EF4-FFF2-40B4-BE49-F238E27FC236}">
                <a16:creationId xmlns:a16="http://schemas.microsoft.com/office/drawing/2014/main" id="{099A2590-5B4D-71DD-74A8-28C2F2C823EE}"/>
              </a:ext>
            </a:extLst>
          </p:cNvPr>
          <p:cNvCxnSpPr>
            <a:cxnSpLocks/>
            <a:stCxn id="16" idx="3"/>
            <a:endCxn id="19" idx="1"/>
          </p:cNvCxnSpPr>
          <p:nvPr/>
        </p:nvCxnSpPr>
        <p:spPr>
          <a:xfrm flipV="1">
            <a:off x="2648027" y="1461352"/>
            <a:ext cx="2103770" cy="1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366A0DFD-035E-5EDB-17CE-0ACCC828C8F4}"/>
              </a:ext>
            </a:extLst>
          </p:cNvPr>
          <p:cNvSpPr/>
          <p:nvPr/>
        </p:nvSpPr>
        <p:spPr>
          <a:xfrm>
            <a:off x="2886755" y="994736"/>
            <a:ext cx="1475772"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51% </a:t>
            </a:r>
          </a:p>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dirty="0">
                <a:solidFill>
                  <a:srgbClr val="415364"/>
                </a:solidFill>
                <a:latin typeface="Arial" panose="020B0604020202020204"/>
              </a:rPr>
              <a:t>CAPITAL AMOUNT</a:t>
            </a: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cxnSp>
        <p:nvCxnSpPr>
          <p:cNvPr id="25" name="Connettore 2 24">
            <a:extLst>
              <a:ext uri="{FF2B5EF4-FFF2-40B4-BE49-F238E27FC236}">
                <a16:creationId xmlns:a16="http://schemas.microsoft.com/office/drawing/2014/main" id="{144B1524-E222-67F1-1B75-7FEE1A38A226}"/>
              </a:ext>
            </a:extLst>
          </p:cNvPr>
          <p:cNvCxnSpPr>
            <a:cxnSpLocks/>
            <a:endCxn id="19" idx="3"/>
          </p:cNvCxnSpPr>
          <p:nvPr/>
        </p:nvCxnSpPr>
        <p:spPr>
          <a:xfrm flipH="1">
            <a:off x="6786932" y="1461352"/>
            <a:ext cx="24505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5E329607-FCA1-E32B-41D9-557C9C5D05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4480" y="817184"/>
            <a:ext cx="1222117" cy="547847"/>
          </a:xfrm>
          <a:prstGeom prst="rect">
            <a:avLst/>
          </a:prstGeom>
        </p:spPr>
      </p:pic>
      <p:sp>
        <p:nvSpPr>
          <p:cNvPr id="27" name="Rettangolo 26">
            <a:extLst>
              <a:ext uri="{FF2B5EF4-FFF2-40B4-BE49-F238E27FC236}">
                <a16:creationId xmlns:a16="http://schemas.microsoft.com/office/drawing/2014/main" id="{44333061-8A85-CB9D-9645-917A830EC78A}"/>
              </a:ext>
            </a:extLst>
          </p:cNvPr>
          <p:cNvSpPr/>
          <p:nvPr/>
        </p:nvSpPr>
        <p:spPr>
          <a:xfrm>
            <a:off x="7313050" y="1038869"/>
            <a:ext cx="1464769"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49% MAX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CAPITAL AMOUNT</a:t>
            </a:r>
          </a:p>
        </p:txBody>
      </p:sp>
      <p:sp>
        <p:nvSpPr>
          <p:cNvPr id="28" name="Rettangolo 27">
            <a:extLst>
              <a:ext uri="{FF2B5EF4-FFF2-40B4-BE49-F238E27FC236}">
                <a16:creationId xmlns:a16="http://schemas.microsoft.com/office/drawing/2014/main" id="{BB88A04B-EECA-842E-F2BC-077457C4CFC2}"/>
              </a:ext>
            </a:extLst>
          </p:cNvPr>
          <p:cNvSpPr/>
          <p:nvPr/>
        </p:nvSpPr>
        <p:spPr>
          <a:xfrm>
            <a:off x="10268433" y="1892047"/>
            <a:ext cx="714210" cy="43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sp>
        <p:nvSpPr>
          <p:cNvPr id="31" name="Rettangolo 30">
            <a:extLst>
              <a:ext uri="{FF2B5EF4-FFF2-40B4-BE49-F238E27FC236}">
                <a16:creationId xmlns:a16="http://schemas.microsoft.com/office/drawing/2014/main" id="{E077BA02-4069-4A18-7696-A85B260DC7B5}"/>
              </a:ext>
            </a:extLst>
          </p:cNvPr>
          <p:cNvSpPr/>
          <p:nvPr/>
        </p:nvSpPr>
        <p:spPr>
          <a:xfrm>
            <a:off x="9358914" y="4796448"/>
            <a:ext cx="2654618" cy="520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a:t>
            </a: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grants</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on EQUITY LOAN</a:t>
            </a:r>
          </a:p>
        </p:txBody>
      </p:sp>
      <p:sp>
        <p:nvSpPr>
          <p:cNvPr id="32" name="Rettangolo 31">
            <a:extLst>
              <a:ext uri="{FF2B5EF4-FFF2-40B4-BE49-F238E27FC236}">
                <a16:creationId xmlns:a16="http://schemas.microsoft.com/office/drawing/2014/main" id="{4D04B5CF-78A2-F467-6F99-EAADA014648E}"/>
              </a:ext>
            </a:extLst>
          </p:cNvPr>
          <p:cNvSpPr/>
          <p:nvPr/>
        </p:nvSpPr>
        <p:spPr>
          <a:xfrm>
            <a:off x="558104" y="4608822"/>
            <a:ext cx="2089923" cy="735571"/>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algn="ctr" defTabSz="685800">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BANK</a:t>
            </a:r>
          </a:p>
        </p:txBody>
      </p:sp>
      <p:pic>
        <p:nvPicPr>
          <p:cNvPr id="33" name="Immagine 32">
            <a:extLst>
              <a:ext uri="{FF2B5EF4-FFF2-40B4-BE49-F238E27FC236}">
                <a16:creationId xmlns:a16="http://schemas.microsoft.com/office/drawing/2014/main" id="{BA06EC9F-CCC9-A87C-573B-CAF073A5D11F}"/>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4721155"/>
            <a:ext cx="510906" cy="510906"/>
          </a:xfrm>
          <a:prstGeom prst="rect">
            <a:avLst/>
          </a:prstGeom>
        </p:spPr>
      </p:pic>
      <p:sp>
        <p:nvSpPr>
          <p:cNvPr id="34" name="Rettangolo 33">
            <a:extLst>
              <a:ext uri="{FF2B5EF4-FFF2-40B4-BE49-F238E27FC236}">
                <a16:creationId xmlns:a16="http://schemas.microsoft.com/office/drawing/2014/main" id="{336C2FA6-CA41-8C83-9FBA-D09D1767CE99}"/>
              </a:ext>
            </a:extLst>
          </p:cNvPr>
          <p:cNvSpPr/>
          <p:nvPr/>
        </p:nvSpPr>
        <p:spPr>
          <a:xfrm>
            <a:off x="3125119" y="4693224"/>
            <a:ext cx="6218625" cy="646331"/>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US" altLang="it-IT" sz="1200" b="1" i="0" u="none" strike="noStrike" kern="1200" cap="none" spc="0" normalizeH="0" baseline="0" noProof="0" dirty="0">
                <a:ln>
                  <a:noFill/>
                </a:ln>
                <a:solidFill>
                  <a:srgbClr val="415364"/>
                </a:solidFill>
                <a:effectLst/>
                <a:uLnTx/>
                <a:uFillTx/>
                <a:latin typeface="Arial" panose="020B0604020202020204"/>
                <a:ea typeface="+mn-ea"/>
                <a:cs typeface="+mn-cs"/>
              </a:rPr>
              <a:t>Facilitation on bank financing for the subscription of the Italian company's stake in the foreign company (max 90% of the stake held by the Italian company, with a limit of 51% of the total capital)</a:t>
            </a:r>
            <a:endParaRPr kumimoji="0" lang="it-IT" alt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Rettangolo 36">
            <a:extLst>
              <a:ext uri="{FF2B5EF4-FFF2-40B4-BE49-F238E27FC236}">
                <a16:creationId xmlns:a16="http://schemas.microsoft.com/office/drawing/2014/main" id="{A357E444-9C64-25D5-DB64-38BB60B3ADDF}"/>
              </a:ext>
            </a:extLst>
          </p:cNvPr>
          <p:cNvSpPr/>
          <p:nvPr/>
        </p:nvSpPr>
        <p:spPr>
          <a:xfrm>
            <a:off x="4472270" y="4110422"/>
            <a:ext cx="3365356" cy="46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grants</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t>
            </a:r>
            <a:r>
              <a:rPr lang="it-IT" sz="1400" b="1" dirty="0" err="1">
                <a:solidFill>
                  <a:srgbClr val="005392"/>
                </a:solidFill>
                <a:latin typeface="Arial" panose="020B0604020202020204"/>
              </a:rPr>
              <a:t>December</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2024 </a:t>
            </a:r>
            <a:r>
              <a:rPr lang="it-IT" sz="1400" b="1" dirty="0" err="1">
                <a:solidFill>
                  <a:srgbClr val="005392"/>
                </a:solidFill>
                <a:latin typeface="Arial" panose="020B0604020202020204"/>
              </a:rPr>
              <a:t>equal</a:t>
            </a:r>
            <a:r>
              <a:rPr lang="it-IT" sz="1400" b="1" dirty="0">
                <a:solidFill>
                  <a:srgbClr val="005392"/>
                </a:solidFill>
                <a:latin typeface="Arial" panose="020B0604020202020204"/>
              </a:rPr>
              <a:t> to</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~2%)</a:t>
            </a:r>
          </a:p>
        </p:txBody>
      </p:sp>
      <p:pic>
        <p:nvPicPr>
          <p:cNvPr id="38" name="Immagine 37">
            <a:extLst>
              <a:ext uri="{FF2B5EF4-FFF2-40B4-BE49-F238E27FC236}">
                <a16:creationId xmlns:a16="http://schemas.microsoft.com/office/drawing/2014/main" id="{A9DF79BE-1B48-2E41-39DA-3B8A654F8389}"/>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90525" y="1179273"/>
            <a:ext cx="536920" cy="547060"/>
          </a:xfrm>
          <a:prstGeom prst="rect">
            <a:avLst/>
          </a:prstGeom>
        </p:spPr>
      </p:pic>
      <p:sp>
        <p:nvSpPr>
          <p:cNvPr id="39" name="Rettangolo 38">
            <a:extLst>
              <a:ext uri="{FF2B5EF4-FFF2-40B4-BE49-F238E27FC236}">
                <a16:creationId xmlns:a16="http://schemas.microsoft.com/office/drawing/2014/main" id="{ACC49DD5-1623-A70A-8D29-ADEF0B422708}"/>
              </a:ext>
            </a:extLst>
          </p:cNvPr>
          <p:cNvSpPr/>
          <p:nvPr/>
        </p:nvSpPr>
        <p:spPr>
          <a:xfrm>
            <a:off x="5678961" y="1046660"/>
            <a:ext cx="150869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ABROAD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TARGET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 COMPANY</a:t>
            </a:r>
          </a:p>
        </p:txBody>
      </p:sp>
      <p:pic>
        <p:nvPicPr>
          <p:cNvPr id="51" name="Immagine 50">
            <a:extLst>
              <a:ext uri="{FF2B5EF4-FFF2-40B4-BE49-F238E27FC236}">
                <a16:creationId xmlns:a16="http://schemas.microsoft.com/office/drawing/2014/main" id="{566C34BE-A690-776B-B146-BFE57D370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2859" y="4022162"/>
            <a:ext cx="1222117" cy="547847"/>
          </a:xfrm>
          <a:prstGeom prst="rect">
            <a:avLst/>
          </a:prstGeom>
        </p:spPr>
      </p:pic>
      <p:sp>
        <p:nvSpPr>
          <p:cNvPr id="59" name="Rettangolo 58">
            <a:extLst>
              <a:ext uri="{FF2B5EF4-FFF2-40B4-BE49-F238E27FC236}">
                <a16:creationId xmlns:a16="http://schemas.microsoft.com/office/drawing/2014/main" id="{9A8BC671-A649-BEE2-E604-D0E9893D9ABC}"/>
              </a:ext>
            </a:extLst>
          </p:cNvPr>
          <p:cNvSpPr/>
          <p:nvPr/>
        </p:nvSpPr>
        <p:spPr>
          <a:xfrm>
            <a:off x="214604" y="3636848"/>
            <a:ext cx="11743949" cy="190150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23">
            <a:extLst>
              <a:ext uri="{FF2B5EF4-FFF2-40B4-BE49-F238E27FC236}">
                <a16:creationId xmlns:a16="http://schemas.microsoft.com/office/drawing/2014/main" id="{4663FAB3-65BE-1B46-3482-C35A8266DB77}"/>
              </a:ext>
            </a:extLst>
          </p:cNvPr>
          <p:cNvSpPr txBox="1"/>
          <p:nvPr/>
        </p:nvSpPr>
        <p:spPr>
          <a:xfrm>
            <a:off x="9709439" y="3382373"/>
            <a:ext cx="2123642" cy="541203"/>
          </a:xfrm>
          <a:prstGeom prst="rect">
            <a:avLst/>
          </a:prstGeom>
          <a:solidFill>
            <a:schemeClr val="bg1"/>
          </a:solidFill>
        </p:spPr>
        <p:txBody>
          <a:bodyPr wrap="square" lIns="36000" tIns="36000" rIns="36000" bIns="3600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b="1" dirty="0">
                <a:solidFill>
                  <a:schemeClr val="accent2"/>
                </a:solidFill>
              </a:rPr>
              <a:t>Non-EU </a:t>
            </a:r>
          </a:p>
          <a:p>
            <a:pPr algn="ctr"/>
            <a:r>
              <a:rPr lang="it-IT" sz="1400" b="1" dirty="0" err="1">
                <a:solidFill>
                  <a:schemeClr val="accent2"/>
                </a:solidFill>
              </a:rPr>
              <a:t>Investiment</a:t>
            </a:r>
            <a:r>
              <a:rPr lang="it-IT" sz="1400" b="1" dirty="0">
                <a:solidFill>
                  <a:schemeClr val="tx1"/>
                </a:solidFill>
              </a:rPr>
              <a:t>:</a:t>
            </a:r>
            <a:endParaRPr lang="it-IT" sz="1400" b="1" dirty="0"/>
          </a:p>
        </p:txBody>
      </p:sp>
      <p:grpSp>
        <p:nvGrpSpPr>
          <p:cNvPr id="61" name="Gruppo 60">
            <a:extLst>
              <a:ext uri="{FF2B5EF4-FFF2-40B4-BE49-F238E27FC236}">
                <a16:creationId xmlns:a16="http://schemas.microsoft.com/office/drawing/2014/main" id="{40625244-B2DB-60E9-1CD2-F795ED1BC57A}"/>
              </a:ext>
            </a:extLst>
          </p:cNvPr>
          <p:cNvGrpSpPr/>
          <p:nvPr/>
        </p:nvGrpSpPr>
        <p:grpSpPr>
          <a:xfrm>
            <a:off x="9102744" y="3328800"/>
            <a:ext cx="634462" cy="634462"/>
            <a:chOff x="7694993" y="2497486"/>
            <a:chExt cx="634462" cy="634462"/>
          </a:xfrm>
        </p:grpSpPr>
        <p:sp>
          <p:nvSpPr>
            <p:cNvPr id="60" name="Ovale 59">
              <a:extLst>
                <a:ext uri="{FF2B5EF4-FFF2-40B4-BE49-F238E27FC236}">
                  <a16:creationId xmlns:a16="http://schemas.microsoft.com/office/drawing/2014/main" id="{2BFB1F23-6794-5BE3-87D3-11BA09969412}"/>
                </a:ext>
              </a:extLst>
            </p:cNvPr>
            <p:cNvSpPr/>
            <p:nvPr/>
          </p:nvSpPr>
          <p:spPr>
            <a:xfrm>
              <a:off x="7732521" y="2528719"/>
              <a:ext cx="569167" cy="549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 name="Elemento grafico 38" descr="Badge Segui con riempimento a tinta unita">
              <a:extLst>
                <a:ext uri="{FF2B5EF4-FFF2-40B4-BE49-F238E27FC236}">
                  <a16:creationId xmlns:a16="http://schemas.microsoft.com/office/drawing/2014/main" id="{9B32A0DF-0141-3AD8-8618-28F3B174946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4993" y="2497486"/>
              <a:ext cx="634462" cy="634462"/>
            </a:xfrm>
            <a:prstGeom prst="rect">
              <a:avLst/>
            </a:prstGeom>
          </p:spPr>
        </p:pic>
      </p:grpSp>
      <p:sp>
        <p:nvSpPr>
          <p:cNvPr id="80" name="Rettangolo 11">
            <a:extLst>
              <a:ext uri="{FF2B5EF4-FFF2-40B4-BE49-F238E27FC236}">
                <a16:creationId xmlns:a16="http://schemas.microsoft.com/office/drawing/2014/main" id="{B02DDF49-5065-FA92-07F4-9AF420C6C4D9}"/>
              </a:ext>
            </a:extLst>
          </p:cNvPr>
          <p:cNvSpPr/>
          <p:nvPr/>
        </p:nvSpPr>
        <p:spPr>
          <a:xfrm>
            <a:off x="9524" y="5692913"/>
            <a:ext cx="12192001" cy="1174611"/>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0665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F0F0E7-99F3-F47A-C1AF-23CB43347558}"/>
              </a:ext>
            </a:extLst>
          </p:cNvPr>
          <p:cNvSpPr/>
          <p:nvPr/>
        </p:nvSpPr>
        <p:spPr>
          <a:xfrm>
            <a:off x="3663934" y="2204576"/>
            <a:ext cx="501405" cy="227572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FA86958A-B6C2-A022-5B98-DB1289DADF05}"/>
              </a:ext>
            </a:extLst>
          </p:cNvPr>
          <p:cNvSpPr/>
          <p:nvPr/>
        </p:nvSpPr>
        <p:spPr>
          <a:xfrm>
            <a:off x="3374794" y="2928868"/>
            <a:ext cx="289875" cy="1972297"/>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8" name="Segnaposto testo 10">
            <a:extLst>
              <a:ext uri="{FF2B5EF4-FFF2-40B4-BE49-F238E27FC236}">
                <a16:creationId xmlns:a16="http://schemas.microsoft.com/office/drawing/2014/main" id="{C17713B7-3DB3-B622-A011-9F2353C16064}"/>
              </a:ext>
            </a:extLst>
          </p:cNvPr>
          <p:cNvSpPr>
            <a:spLocks noGrp="1"/>
          </p:cNvSpPr>
          <p:nvPr>
            <p:ph type="body" sz="quarter" idx="10"/>
          </p:nvPr>
        </p:nvSpPr>
        <p:spPr>
          <a:xfrm>
            <a:off x="4400288" y="1489844"/>
            <a:ext cx="4760081" cy="2952751"/>
          </a:xfrm>
        </p:spPr>
        <p:txBody>
          <a:bodyPr>
            <a:normAutofit/>
          </a:bodyPr>
          <a:lstStyle/>
          <a:p>
            <a:r>
              <a:rPr lang="it-IT" sz="4400" b="1" dirty="0"/>
              <a:t>FOCUS:</a:t>
            </a:r>
          </a:p>
          <a:p>
            <a:r>
              <a:rPr lang="it-IT" sz="4400" b="1" dirty="0"/>
              <a:t>PUBLIC EQUITY FUNDS</a:t>
            </a:r>
          </a:p>
        </p:txBody>
      </p:sp>
      <p:grpSp>
        <p:nvGrpSpPr>
          <p:cNvPr id="9" name="Gruppo 8">
            <a:extLst>
              <a:ext uri="{FF2B5EF4-FFF2-40B4-BE49-F238E27FC236}">
                <a16:creationId xmlns:a16="http://schemas.microsoft.com/office/drawing/2014/main" id="{DF05AA1E-FF34-76D2-4088-E02C50678692}"/>
              </a:ext>
            </a:extLst>
          </p:cNvPr>
          <p:cNvGrpSpPr/>
          <p:nvPr/>
        </p:nvGrpSpPr>
        <p:grpSpPr>
          <a:xfrm>
            <a:off x="0" y="6213622"/>
            <a:ext cx="12192000" cy="672550"/>
            <a:chOff x="0" y="4337050"/>
            <a:chExt cx="9144000" cy="812800"/>
          </a:xfrm>
        </p:grpSpPr>
        <p:sp>
          <p:nvSpPr>
            <p:cNvPr id="10" name="Rettangolo 9">
              <a:extLst>
                <a:ext uri="{FF2B5EF4-FFF2-40B4-BE49-F238E27FC236}">
                  <a16:creationId xmlns:a16="http://schemas.microsoft.com/office/drawing/2014/main" id="{AD97CA1D-964C-5445-C063-14FB73160099}"/>
                </a:ext>
              </a:extLst>
            </p:cNvPr>
            <p:cNvSpPr/>
            <p:nvPr/>
          </p:nvSpPr>
          <p:spPr>
            <a:xfrm>
              <a:off x="0" y="4337050"/>
              <a:ext cx="1225550" cy="812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2" name="Rettangolo 11">
              <a:extLst>
                <a:ext uri="{FF2B5EF4-FFF2-40B4-BE49-F238E27FC236}">
                  <a16:creationId xmlns:a16="http://schemas.microsoft.com/office/drawing/2014/main" id="{3405DAF9-80A7-FB38-3A92-A08DC2768DF8}"/>
                </a:ext>
              </a:extLst>
            </p:cNvPr>
            <p:cNvSpPr/>
            <p:nvPr/>
          </p:nvSpPr>
          <p:spPr>
            <a:xfrm>
              <a:off x="1225550" y="4622800"/>
              <a:ext cx="933450" cy="520700"/>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3" name="Rettangolo 12">
              <a:extLst>
                <a:ext uri="{FF2B5EF4-FFF2-40B4-BE49-F238E27FC236}">
                  <a16:creationId xmlns:a16="http://schemas.microsoft.com/office/drawing/2014/main" id="{389A855D-8C6A-D548-2D55-95ABC01EBC80}"/>
                </a:ext>
              </a:extLst>
            </p:cNvPr>
            <p:cNvSpPr/>
            <p:nvPr/>
          </p:nvSpPr>
          <p:spPr>
            <a:xfrm>
              <a:off x="2159000" y="4902200"/>
              <a:ext cx="1301750" cy="2413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4" name="Rettangolo 13">
              <a:extLst>
                <a:ext uri="{FF2B5EF4-FFF2-40B4-BE49-F238E27FC236}">
                  <a16:creationId xmlns:a16="http://schemas.microsoft.com/office/drawing/2014/main" id="{0FF6217A-EE61-D23E-F132-6465874F5A5E}"/>
                </a:ext>
              </a:extLst>
            </p:cNvPr>
            <p:cNvSpPr/>
            <p:nvPr/>
          </p:nvSpPr>
          <p:spPr>
            <a:xfrm>
              <a:off x="3460750" y="4622800"/>
              <a:ext cx="1301750" cy="5207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5" name="Rettangolo 14">
              <a:extLst>
                <a:ext uri="{FF2B5EF4-FFF2-40B4-BE49-F238E27FC236}">
                  <a16:creationId xmlns:a16="http://schemas.microsoft.com/office/drawing/2014/main" id="{67086B30-E439-1A97-2123-28C402C43E3A}"/>
                </a:ext>
              </a:extLst>
            </p:cNvPr>
            <p:cNvSpPr/>
            <p:nvPr/>
          </p:nvSpPr>
          <p:spPr>
            <a:xfrm>
              <a:off x="4762500" y="4737100"/>
              <a:ext cx="698500" cy="406400"/>
            </a:xfrm>
            <a:prstGeom prst="rect">
              <a:avLst/>
            </a:prstGeom>
            <a:solidFill>
              <a:srgbClr val="3D5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6BE016E1-E160-6623-E644-78A09E7771D6}"/>
                </a:ext>
              </a:extLst>
            </p:cNvPr>
            <p:cNvSpPr/>
            <p:nvPr/>
          </p:nvSpPr>
          <p:spPr>
            <a:xfrm>
              <a:off x="5461000" y="4337050"/>
              <a:ext cx="1225550" cy="812800"/>
            </a:xfrm>
            <a:prstGeom prst="rect">
              <a:avLst/>
            </a:prstGeom>
            <a:solidFill>
              <a:srgbClr val="449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7" name="Rettangolo 16">
              <a:extLst>
                <a:ext uri="{FF2B5EF4-FFF2-40B4-BE49-F238E27FC236}">
                  <a16:creationId xmlns:a16="http://schemas.microsoft.com/office/drawing/2014/main" id="{23F89393-C4E5-FCB6-842A-207499692B43}"/>
                </a:ext>
              </a:extLst>
            </p:cNvPr>
            <p:cNvSpPr/>
            <p:nvPr/>
          </p:nvSpPr>
          <p:spPr>
            <a:xfrm>
              <a:off x="6686550" y="4622800"/>
              <a:ext cx="1009650" cy="520700"/>
            </a:xfrm>
            <a:prstGeom prst="rect">
              <a:avLst/>
            </a:prstGeom>
            <a:solidFill>
              <a:srgbClr val="AB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sp>
          <p:nvSpPr>
            <p:cNvPr id="18" name="Rettangolo 17">
              <a:extLst>
                <a:ext uri="{FF2B5EF4-FFF2-40B4-BE49-F238E27FC236}">
                  <a16:creationId xmlns:a16="http://schemas.microsoft.com/office/drawing/2014/main" id="{F560D980-AAB1-88B4-7E14-48F93C7F9D4B}"/>
                </a:ext>
              </a:extLst>
            </p:cNvPr>
            <p:cNvSpPr/>
            <p:nvPr/>
          </p:nvSpPr>
          <p:spPr>
            <a:xfrm>
              <a:off x="7696200" y="5054600"/>
              <a:ext cx="1447800" cy="9525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alpha val="4700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151181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3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1260</TotalTime>
  <Words>1934</Words>
  <Application>Microsoft Office PowerPoint</Application>
  <PresentationFormat>Widescreen</PresentationFormat>
  <Paragraphs>284</Paragraphs>
  <Slides>19</Slides>
  <Notes>3</Notes>
  <HiddenSlides>0</HiddenSlides>
  <MMClips>0</MMClips>
  <ScaleCrop>false</ScaleCrop>
  <HeadingPairs>
    <vt:vector size="8" baseType="variant">
      <vt:variant>
        <vt:lpstr>Caratteri utilizzati</vt:lpstr>
      </vt:variant>
      <vt:variant>
        <vt:i4>6</vt:i4>
      </vt:variant>
      <vt:variant>
        <vt:lpstr>Tema</vt:lpstr>
      </vt:variant>
      <vt:variant>
        <vt:i4>9</vt:i4>
      </vt:variant>
      <vt:variant>
        <vt:lpstr>Server OLE incorporati</vt:lpstr>
      </vt:variant>
      <vt:variant>
        <vt:i4>2</vt:i4>
      </vt:variant>
      <vt:variant>
        <vt:lpstr>Titoli diapositive</vt:lpstr>
      </vt:variant>
      <vt:variant>
        <vt:i4>19</vt:i4>
      </vt:variant>
    </vt:vector>
  </HeadingPairs>
  <TitlesOfParts>
    <vt:vector size="36" baseType="lpstr">
      <vt:lpstr>Arial</vt:lpstr>
      <vt:lpstr>Bressay</vt:lpstr>
      <vt:lpstr>Calibri</vt:lpstr>
      <vt:lpstr>Calibri Light</vt:lpstr>
      <vt:lpstr>Georgia</vt:lpstr>
      <vt:lpstr>Univers Condensed</vt:lpstr>
      <vt:lpstr>Tema di Office</vt:lpstr>
      <vt:lpstr>1_Tema di Office</vt:lpstr>
      <vt:lpstr>2_Tema di Office</vt:lpstr>
      <vt:lpstr>5_Tema di Office</vt:lpstr>
      <vt:lpstr>1_Simest Grid Custom - 18797</vt:lpstr>
      <vt:lpstr>3_Tema di Office</vt:lpstr>
      <vt:lpstr>7_Tema di Office</vt:lpstr>
      <vt:lpstr>Office Theme</vt:lpstr>
      <vt:lpstr>4_Tema di Office</vt:lpstr>
      <vt:lpstr>Diapositiva think-cell</vt:lpstr>
      <vt:lpstr>think-cell Slide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Cassa Depositi e Prestiti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Mearelli, Chiara</cp:lastModifiedBy>
  <cp:revision>28</cp:revision>
  <dcterms:created xsi:type="dcterms:W3CDTF">2023-10-24T10:39:52Z</dcterms:created>
  <dcterms:modified xsi:type="dcterms:W3CDTF">2025-03-27T08:21:53Z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Office:8\1_Tema di Office:5\2_Tema di Office:5\3_Tema di Office:5</vt:lpwstr>
  </property>
  <property fmtid="{D5CDD505-2E9C-101B-9397-08002B2CF9AE}" pid="3" name="ClassificationContentMarkingFooterText">
    <vt:lpwstr>Interno – Internal</vt:lpwstr>
  </property>
  <property fmtid="{D5CDD505-2E9C-101B-9397-08002B2CF9AE}" pid="4" name="MSIP_Label_dea03c14-1435-4ef5-bb92-af8fb4129243_Enabled">
    <vt:lpwstr>true</vt:lpwstr>
  </property>
  <property fmtid="{D5CDD505-2E9C-101B-9397-08002B2CF9AE}" pid="5" name="MSIP_Label_dea03c14-1435-4ef5-bb92-af8fb4129243_SetDate">
    <vt:lpwstr>2024-03-26T10:43:09Z</vt:lpwstr>
  </property>
  <property fmtid="{D5CDD505-2E9C-101B-9397-08002B2CF9AE}" pid="6" name="MSIP_Label_dea03c14-1435-4ef5-bb92-af8fb4129243_Method">
    <vt:lpwstr>Privileged</vt:lpwstr>
  </property>
  <property fmtid="{D5CDD505-2E9C-101B-9397-08002B2CF9AE}" pid="7" name="MSIP_Label_dea03c14-1435-4ef5-bb92-af8fb4129243_Name">
    <vt:lpwstr>dea03c14-1435-4ef5-bb92-af8fb4129243</vt:lpwstr>
  </property>
  <property fmtid="{D5CDD505-2E9C-101B-9397-08002B2CF9AE}" pid="8" name="MSIP_Label_dea03c14-1435-4ef5-bb92-af8fb4129243_SiteId">
    <vt:lpwstr>8c4b47b5-ea35-4370-817f-95066d4f8467</vt:lpwstr>
  </property>
  <property fmtid="{D5CDD505-2E9C-101B-9397-08002B2CF9AE}" pid="9" name="MSIP_Label_dea03c14-1435-4ef5-bb92-af8fb4129243_ActionId">
    <vt:lpwstr>ecb6bfe5-e4a3-43c3-87a8-434467963f33</vt:lpwstr>
  </property>
  <property fmtid="{D5CDD505-2E9C-101B-9397-08002B2CF9AE}" pid="10" name="MSIP_Label_dea03c14-1435-4ef5-bb92-af8fb4129243_ContentBits">
    <vt:lpwstr>0</vt:lpwstr>
  </property>
</Properties>
</file>